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4" r:id="rId2"/>
    <p:sldMasterId id="2147483770" r:id="rId3"/>
  </p:sldMasterIdLst>
  <p:notesMasterIdLst>
    <p:notesMasterId r:id="rId29"/>
  </p:notesMasterIdLst>
  <p:handoutMasterIdLst>
    <p:handoutMasterId r:id="rId30"/>
  </p:handoutMasterIdLst>
  <p:sldIdLst>
    <p:sldId id="594" r:id="rId4"/>
    <p:sldId id="582" r:id="rId5"/>
    <p:sldId id="564" r:id="rId6"/>
    <p:sldId id="565" r:id="rId7"/>
    <p:sldId id="566" r:id="rId8"/>
    <p:sldId id="572" r:id="rId9"/>
    <p:sldId id="568" r:id="rId10"/>
    <p:sldId id="573" r:id="rId11"/>
    <p:sldId id="570" r:id="rId12"/>
    <p:sldId id="576" r:id="rId13"/>
    <p:sldId id="577" r:id="rId14"/>
    <p:sldId id="578" r:id="rId15"/>
    <p:sldId id="567" r:id="rId16"/>
    <p:sldId id="579" r:id="rId17"/>
    <p:sldId id="586" r:id="rId18"/>
    <p:sldId id="580" r:id="rId19"/>
    <p:sldId id="587" r:id="rId20"/>
    <p:sldId id="412" r:id="rId21"/>
    <p:sldId id="588" r:id="rId22"/>
    <p:sldId id="589" r:id="rId23"/>
    <p:sldId id="591" r:id="rId24"/>
    <p:sldId id="592" r:id="rId25"/>
    <p:sldId id="596" r:id="rId26"/>
    <p:sldId id="593" r:id="rId27"/>
    <p:sldId id="595" r:id="rId28"/>
  </p:sldIdLst>
  <p:sldSz cx="12192000" cy="6858000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CCFF"/>
    <a:srgbClr val="FF99CC"/>
    <a:srgbClr val="FFFFCC"/>
    <a:srgbClr val="79DD79"/>
    <a:srgbClr val="2C5800"/>
    <a:srgbClr val="3FBF3F"/>
    <a:srgbClr val="74B230"/>
    <a:srgbClr val="B0C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7" autoAdjust="0"/>
    <p:restoredTop sz="91921" autoAdjust="0"/>
  </p:normalViewPr>
  <p:slideViewPr>
    <p:cSldViewPr>
      <p:cViewPr>
        <p:scale>
          <a:sx n="74" d="100"/>
          <a:sy n="74" d="100"/>
        </p:scale>
        <p:origin x="-462" y="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DD8156-F2B4-4DCD-A691-D8644A235231}" type="doc">
      <dgm:prSet loTypeId="urn:microsoft.com/office/officeart/2005/8/layout/radial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97E5143-2714-48B0-8B7F-604645AFD700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НСУР</a:t>
          </a:r>
          <a:endParaRPr lang="ru-RU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76756B-7454-49A7-972D-65D0ADCAA637}" type="parTrans" cxnId="{1D735254-AD70-43AB-B445-7CC63BC472ED}">
      <dgm:prSet/>
      <dgm:spPr/>
      <dgm:t>
        <a:bodyPr/>
        <a:lstStyle/>
        <a:p>
          <a:endParaRPr lang="ru-RU"/>
        </a:p>
      </dgm:t>
    </dgm:pt>
    <dgm:pt modelId="{032DF81D-573C-41A5-B671-90BE9FD4E5FF}" type="sibTrans" cxnId="{1D735254-AD70-43AB-B445-7CC63BC472ED}">
      <dgm:prSet/>
      <dgm:spPr/>
      <dgm:t>
        <a:bodyPr/>
        <a:lstStyle/>
        <a:p>
          <a:endParaRPr lang="ru-RU"/>
        </a:p>
      </dgm:t>
    </dgm:pt>
    <dgm:pt modelId="{CD65BA69-5E32-4ED4-A549-D7F8CADE9C42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Новая модель аттестации (оценка компетентности педагога на основе единых федеральных оценочных материалов (ЕФОМ): предметные, методические, психолого-педагогические, коммуникативные)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ACEB5C-8C0D-46B2-B8EF-BA66D67A4924}" type="parTrans" cxnId="{23C3DF97-1895-4D29-A107-225DAB7A26B0}">
      <dgm:prSet/>
      <dgm:spPr/>
      <dgm:t>
        <a:bodyPr/>
        <a:lstStyle/>
        <a:p>
          <a:endParaRPr lang="ru-RU"/>
        </a:p>
      </dgm:t>
    </dgm:pt>
    <dgm:pt modelId="{5278DBDF-933D-4454-80B2-F057DC4A0A11}" type="sibTrans" cxnId="{23C3DF97-1895-4D29-A107-225DAB7A26B0}">
      <dgm:prSet/>
      <dgm:spPr/>
      <dgm:t>
        <a:bodyPr/>
        <a:lstStyle/>
        <a:p>
          <a:endParaRPr lang="ru-RU"/>
        </a:p>
      </dgm:t>
    </dgm:pt>
    <dgm:pt modelId="{FF4FEEA9-2A80-4BF7-A039-A2D245B11D53}">
      <dgm:prSet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Мотивация, стимулирование </a:t>
          </a:r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престижа профессии</a:t>
          </a:r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конкурсы профессионального мастерства, гранты профессионального роста)</a:t>
          </a:r>
        </a:p>
      </dgm:t>
    </dgm:pt>
    <dgm:pt modelId="{99C76BC0-D94E-43B9-967D-F382312C62B7}" type="parTrans" cxnId="{F1156E70-766E-4C27-B637-96EAF9D8B4DC}">
      <dgm:prSet/>
      <dgm:spPr/>
      <dgm:t>
        <a:bodyPr/>
        <a:lstStyle/>
        <a:p>
          <a:endParaRPr lang="ru-RU"/>
        </a:p>
      </dgm:t>
    </dgm:pt>
    <dgm:pt modelId="{99B2D772-4B92-4492-B8E0-59979CB0B6B9}" type="sibTrans" cxnId="{F1156E70-766E-4C27-B637-96EAF9D8B4DC}">
      <dgm:prSet/>
      <dgm:spPr/>
      <dgm:t>
        <a:bodyPr/>
        <a:lstStyle/>
        <a:p>
          <a:endParaRPr lang="ru-RU"/>
        </a:p>
      </dgm:t>
    </dgm:pt>
    <dgm:pt modelId="{ECBE5A85-A628-4267-AE9D-C74D9CEB16DE}">
      <dgm:prSet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Персонифицированное повышение квалификации </a:t>
          </a:r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 результатам оценки должно быть обеспечено персонифицированное ПК учителя, совершенствование системы ПК)</a:t>
          </a:r>
          <a:endParaRPr lang="ru-RU" sz="16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1D869F-DA5B-400D-B597-F8D2F6BE0F36}" type="parTrans" cxnId="{EA607338-5538-4CEB-A483-12AFADFE4E78}">
      <dgm:prSet/>
      <dgm:spPr/>
      <dgm:t>
        <a:bodyPr/>
        <a:lstStyle/>
        <a:p>
          <a:endParaRPr lang="ru-RU"/>
        </a:p>
      </dgm:t>
    </dgm:pt>
    <dgm:pt modelId="{36A25D87-E0B0-4011-AB4C-6411064ED0A2}" type="sibTrans" cxnId="{EA607338-5538-4CEB-A483-12AFADFE4E78}">
      <dgm:prSet/>
      <dgm:spPr/>
      <dgm:t>
        <a:bodyPr/>
        <a:lstStyle/>
        <a:p>
          <a:endParaRPr lang="ru-RU"/>
        </a:p>
      </dgm:t>
    </dgm:pt>
    <dgm:pt modelId="{E5DA65B7-E3DF-488D-8B14-EB5A3D6F8917}">
      <dgm:prSet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Педагогическое образование </a:t>
          </a:r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(целевое обучение будущих педагогов, независимая оценка профессиональных компетенций выпускников вузов)</a:t>
          </a:r>
        </a:p>
      </dgm:t>
    </dgm:pt>
    <dgm:pt modelId="{BD1CA62A-F7D1-4F00-BE79-CB0BDFE3746A}" type="sibTrans" cxnId="{2433D53F-73D1-4B79-A70E-8F5826D767F3}">
      <dgm:prSet/>
      <dgm:spPr/>
      <dgm:t>
        <a:bodyPr/>
        <a:lstStyle/>
        <a:p>
          <a:endParaRPr lang="ru-RU"/>
        </a:p>
      </dgm:t>
    </dgm:pt>
    <dgm:pt modelId="{26E92559-027F-416A-8F9D-24B02E541426}" type="parTrans" cxnId="{2433D53F-73D1-4B79-A70E-8F5826D767F3}">
      <dgm:prSet/>
      <dgm:spPr/>
      <dgm:t>
        <a:bodyPr/>
        <a:lstStyle/>
        <a:p>
          <a:endParaRPr lang="ru-RU"/>
        </a:p>
      </dgm:t>
    </dgm:pt>
    <dgm:pt modelId="{64E5C65C-7D92-4762-BF1A-214F1F2192B0}" type="pres">
      <dgm:prSet presAssocID="{D7DD8156-F2B4-4DCD-A691-D8644A23523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68099C-D270-4E13-BF42-A4115899E879}" type="pres">
      <dgm:prSet presAssocID="{D7DD8156-F2B4-4DCD-A691-D8644A235231}" presName="radial" presStyleCnt="0">
        <dgm:presLayoutVars>
          <dgm:animLvl val="ctr"/>
        </dgm:presLayoutVars>
      </dgm:prSet>
      <dgm:spPr/>
    </dgm:pt>
    <dgm:pt modelId="{5537C230-52B5-403C-B14C-286450AF5908}" type="pres">
      <dgm:prSet presAssocID="{397E5143-2714-48B0-8B7F-604645AFD700}" presName="centerShape" presStyleLbl="vennNode1" presStyleIdx="0" presStyleCnt="5" custScaleX="115613" custScaleY="97002"/>
      <dgm:spPr/>
      <dgm:t>
        <a:bodyPr/>
        <a:lstStyle/>
        <a:p>
          <a:endParaRPr lang="ru-RU"/>
        </a:p>
      </dgm:t>
    </dgm:pt>
    <dgm:pt modelId="{5B65871B-EB90-4AEB-802A-2776B2844BAF}" type="pres">
      <dgm:prSet presAssocID="{CD65BA69-5E32-4ED4-A549-D7F8CADE9C42}" presName="node" presStyleLbl="vennNode1" presStyleIdx="1" presStyleCnt="5" custScaleX="318302" custScaleY="115311" custRadScaleRad="111583" custRadScaleInc="-20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7307FF-7412-4444-9238-394850862F2E}" type="pres">
      <dgm:prSet presAssocID="{ECBE5A85-A628-4267-AE9D-C74D9CEB16DE}" presName="node" presStyleLbl="vennNode1" presStyleIdx="2" presStyleCnt="5" custScaleX="225904" custScaleY="160458" custRadScaleRad="204954" custRadScaleInc="-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8695DE-DFD7-465A-AB56-6F0098426B35}" type="pres">
      <dgm:prSet presAssocID="{E5DA65B7-E3DF-488D-8B14-EB5A3D6F8917}" presName="node" presStyleLbl="vennNode1" presStyleIdx="3" presStyleCnt="5" custScaleX="239180" custScaleY="135004" custRadScaleRad="100017" custRadScaleInc="74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76CAAC-1041-4EC2-9F18-9C059E57389F}" type="pres">
      <dgm:prSet presAssocID="{FF4FEEA9-2A80-4BF7-A039-A2D245B11D53}" presName="node" presStyleLbl="vennNode1" presStyleIdx="4" presStyleCnt="5" custScaleX="206937" custScaleY="147213" custRadScaleRad="194137" custRadScaleInc="-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296642-0DD9-43A2-9BA0-A3FE11CEF95F}" type="presOf" srcId="{D7DD8156-F2B4-4DCD-A691-D8644A235231}" destId="{64E5C65C-7D92-4762-BF1A-214F1F2192B0}" srcOrd="0" destOrd="0" presId="urn:microsoft.com/office/officeart/2005/8/layout/radial3"/>
    <dgm:cxn modelId="{EA607338-5538-4CEB-A483-12AFADFE4E78}" srcId="{397E5143-2714-48B0-8B7F-604645AFD700}" destId="{ECBE5A85-A628-4267-AE9D-C74D9CEB16DE}" srcOrd="1" destOrd="0" parTransId="{E01D869F-DA5B-400D-B597-F8D2F6BE0F36}" sibTransId="{36A25D87-E0B0-4011-AB4C-6411064ED0A2}"/>
    <dgm:cxn modelId="{A252F389-B561-43C6-9E8B-153E59E91182}" type="presOf" srcId="{ECBE5A85-A628-4267-AE9D-C74D9CEB16DE}" destId="{287307FF-7412-4444-9238-394850862F2E}" srcOrd="0" destOrd="0" presId="urn:microsoft.com/office/officeart/2005/8/layout/radial3"/>
    <dgm:cxn modelId="{AD0D1CF5-B6C3-427C-9808-1C8527B5BBDC}" type="presOf" srcId="{CD65BA69-5E32-4ED4-A549-D7F8CADE9C42}" destId="{5B65871B-EB90-4AEB-802A-2776B2844BAF}" srcOrd="0" destOrd="0" presId="urn:microsoft.com/office/officeart/2005/8/layout/radial3"/>
    <dgm:cxn modelId="{1D735254-AD70-43AB-B445-7CC63BC472ED}" srcId="{D7DD8156-F2B4-4DCD-A691-D8644A235231}" destId="{397E5143-2714-48B0-8B7F-604645AFD700}" srcOrd="0" destOrd="0" parTransId="{6B76756B-7454-49A7-972D-65D0ADCAA637}" sibTransId="{032DF81D-573C-41A5-B671-90BE9FD4E5FF}"/>
    <dgm:cxn modelId="{B8C059AA-80D3-4624-BF91-C21B89E05479}" type="presOf" srcId="{E5DA65B7-E3DF-488D-8B14-EB5A3D6F8917}" destId="{058695DE-DFD7-465A-AB56-6F0098426B35}" srcOrd="0" destOrd="0" presId="urn:microsoft.com/office/officeart/2005/8/layout/radial3"/>
    <dgm:cxn modelId="{3C3B9B3E-CD81-4AA0-A587-4A9C14DC32A0}" type="presOf" srcId="{FF4FEEA9-2A80-4BF7-A039-A2D245B11D53}" destId="{2B76CAAC-1041-4EC2-9F18-9C059E57389F}" srcOrd="0" destOrd="0" presId="urn:microsoft.com/office/officeart/2005/8/layout/radial3"/>
    <dgm:cxn modelId="{F1156E70-766E-4C27-B637-96EAF9D8B4DC}" srcId="{397E5143-2714-48B0-8B7F-604645AFD700}" destId="{FF4FEEA9-2A80-4BF7-A039-A2D245B11D53}" srcOrd="3" destOrd="0" parTransId="{99C76BC0-D94E-43B9-967D-F382312C62B7}" sibTransId="{99B2D772-4B92-4492-B8E0-59979CB0B6B9}"/>
    <dgm:cxn modelId="{2433D53F-73D1-4B79-A70E-8F5826D767F3}" srcId="{397E5143-2714-48B0-8B7F-604645AFD700}" destId="{E5DA65B7-E3DF-488D-8B14-EB5A3D6F8917}" srcOrd="2" destOrd="0" parTransId="{26E92559-027F-416A-8F9D-24B02E541426}" sibTransId="{BD1CA62A-F7D1-4F00-BE79-CB0BDFE3746A}"/>
    <dgm:cxn modelId="{09CA8727-4942-4824-90E7-92761A120A95}" type="presOf" srcId="{397E5143-2714-48B0-8B7F-604645AFD700}" destId="{5537C230-52B5-403C-B14C-286450AF5908}" srcOrd="0" destOrd="0" presId="urn:microsoft.com/office/officeart/2005/8/layout/radial3"/>
    <dgm:cxn modelId="{23C3DF97-1895-4D29-A107-225DAB7A26B0}" srcId="{397E5143-2714-48B0-8B7F-604645AFD700}" destId="{CD65BA69-5E32-4ED4-A549-D7F8CADE9C42}" srcOrd="0" destOrd="0" parTransId="{53ACEB5C-8C0D-46B2-B8EF-BA66D67A4924}" sibTransId="{5278DBDF-933D-4454-80B2-F057DC4A0A11}"/>
    <dgm:cxn modelId="{DCFEBA9E-72AC-466E-AFDF-05B3CDAA7923}" type="presParOf" srcId="{64E5C65C-7D92-4762-BF1A-214F1F2192B0}" destId="{1668099C-D270-4E13-BF42-A4115899E879}" srcOrd="0" destOrd="0" presId="urn:microsoft.com/office/officeart/2005/8/layout/radial3"/>
    <dgm:cxn modelId="{52CDD0F1-6314-4D5F-A980-FC2A4ECA933B}" type="presParOf" srcId="{1668099C-D270-4E13-BF42-A4115899E879}" destId="{5537C230-52B5-403C-B14C-286450AF5908}" srcOrd="0" destOrd="0" presId="urn:microsoft.com/office/officeart/2005/8/layout/radial3"/>
    <dgm:cxn modelId="{0CF06618-61B1-4EC9-9453-F97C8F885FF2}" type="presParOf" srcId="{1668099C-D270-4E13-BF42-A4115899E879}" destId="{5B65871B-EB90-4AEB-802A-2776B2844BAF}" srcOrd="1" destOrd="0" presId="urn:microsoft.com/office/officeart/2005/8/layout/radial3"/>
    <dgm:cxn modelId="{D733638B-9EDA-44B8-A277-C4E27FAFE1F1}" type="presParOf" srcId="{1668099C-D270-4E13-BF42-A4115899E879}" destId="{287307FF-7412-4444-9238-394850862F2E}" srcOrd="2" destOrd="0" presId="urn:microsoft.com/office/officeart/2005/8/layout/radial3"/>
    <dgm:cxn modelId="{E8A3CBD7-A2D6-4B60-9619-5EF4E5B8F035}" type="presParOf" srcId="{1668099C-D270-4E13-BF42-A4115899E879}" destId="{058695DE-DFD7-465A-AB56-6F0098426B35}" srcOrd="3" destOrd="0" presId="urn:microsoft.com/office/officeart/2005/8/layout/radial3"/>
    <dgm:cxn modelId="{D139728E-0064-4B05-B9D4-E86759CDD225}" type="presParOf" srcId="{1668099C-D270-4E13-BF42-A4115899E879}" destId="{2B76CAAC-1041-4EC2-9F18-9C059E57389F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37C230-52B5-403C-B14C-286450AF5908}">
      <dsp:nvSpPr>
        <dsp:cNvPr id="0" name=""/>
        <dsp:cNvSpPr/>
      </dsp:nvSpPr>
      <dsp:spPr>
        <a:xfrm>
          <a:off x="4295803" y="1172010"/>
          <a:ext cx="3458544" cy="2901799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3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НСУР</a:t>
          </a:r>
          <a:endParaRPr lang="ru-RU" sz="6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02295" y="1596969"/>
        <a:ext cx="2445560" cy="2051881"/>
      </dsp:txXfrm>
    </dsp:sp>
    <dsp:sp modelId="{5B65871B-EB90-4AEB-802A-2776B2844BAF}">
      <dsp:nvSpPr>
        <dsp:cNvPr id="0" name=""/>
        <dsp:cNvSpPr/>
      </dsp:nvSpPr>
      <dsp:spPr>
        <a:xfrm>
          <a:off x="3575726" y="-187611"/>
          <a:ext cx="4760976" cy="1724755"/>
        </a:xfrm>
        <a:prstGeom prst="ellipse">
          <a:avLst/>
        </a:prstGeom>
        <a:solidFill>
          <a:schemeClr val="accent5">
            <a:alpha val="50000"/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Новая модель аттестации (оценка компетентности педагога на основе единых федеральных оценочных материалов (ЕФОМ): предметные, методические, психолого-педагогические, коммуникативные)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72955" y="64974"/>
        <a:ext cx="3366518" cy="1219585"/>
      </dsp:txXfrm>
    </dsp:sp>
    <dsp:sp modelId="{287307FF-7412-4444-9238-394850862F2E}">
      <dsp:nvSpPr>
        <dsp:cNvPr id="0" name=""/>
        <dsp:cNvSpPr/>
      </dsp:nvSpPr>
      <dsp:spPr>
        <a:xfrm>
          <a:off x="8328251" y="1388019"/>
          <a:ext cx="3378941" cy="2400037"/>
        </a:xfrm>
        <a:prstGeom prst="ellipse">
          <a:avLst/>
        </a:prstGeom>
        <a:solidFill>
          <a:schemeClr val="accent5">
            <a:alpha val="50000"/>
            <a:hueOff val="-3676673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Персонифицированное повышение квалификации </a:t>
          </a: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 результатам оценки должно быть обеспечено персонифицированное ПК учителя, совершенствование системы ПК)</a:t>
          </a:r>
          <a:endParaRPr lang="ru-RU" sz="16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23085" y="1739496"/>
        <a:ext cx="2389273" cy="1697083"/>
      </dsp:txXfrm>
    </dsp:sp>
    <dsp:sp modelId="{058695DE-DFD7-465A-AB56-6F0098426B35}">
      <dsp:nvSpPr>
        <dsp:cNvPr id="0" name=""/>
        <dsp:cNvSpPr/>
      </dsp:nvSpPr>
      <dsp:spPr>
        <a:xfrm>
          <a:off x="4007754" y="3548277"/>
          <a:ext cx="3577515" cy="2019311"/>
        </a:xfrm>
        <a:prstGeom prst="ellipse">
          <a:avLst/>
        </a:prstGeom>
        <a:solidFill>
          <a:schemeClr val="accent5">
            <a:alpha val="50000"/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Педагогическое образование </a:t>
          </a: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(целевое обучение будущих педагогов, независимая оценка профессиональных компетенций выпускников вузов)</a:t>
          </a:r>
        </a:p>
      </dsp:txBody>
      <dsp:txXfrm>
        <a:off x="4531669" y="3843998"/>
        <a:ext cx="2529685" cy="1427869"/>
      </dsp:txXfrm>
    </dsp:sp>
    <dsp:sp modelId="{2B76CAAC-1041-4EC2-9F18-9C059E57389F}">
      <dsp:nvSpPr>
        <dsp:cNvPr id="0" name=""/>
        <dsp:cNvSpPr/>
      </dsp:nvSpPr>
      <dsp:spPr>
        <a:xfrm>
          <a:off x="695398" y="1532045"/>
          <a:ext cx="3095243" cy="2201926"/>
        </a:xfrm>
        <a:prstGeom prst="ellipse">
          <a:avLst/>
        </a:prstGeom>
        <a:solidFill>
          <a:schemeClr val="accent5">
            <a:alpha val="50000"/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Мотивация, стимулирование </a:t>
          </a: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u="sng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престижа профессии</a:t>
          </a: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конкурсы профессионального мастерства, гранты профессионального роста)</a:t>
          </a:r>
        </a:p>
      </dsp:txBody>
      <dsp:txXfrm>
        <a:off x="1148686" y="1854510"/>
        <a:ext cx="2188667" cy="1556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0525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1" y="1"/>
            <a:ext cx="2930525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359A4-FF12-474F-80F8-9F9D8F965D07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4039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1" y="9444039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12A43-61B5-4779-B597-B735AEA5E4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526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0525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1" y="1"/>
            <a:ext cx="2930525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9121AD3-D457-423F-B762-5A04EBFB987A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7713"/>
            <a:ext cx="6621463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5"/>
            <a:ext cx="5408613" cy="44735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4039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1" y="9444039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045567-44EB-46B0-8DCB-7F8391393E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3848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4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8F401-573C-4E5E-8718-AE9E8BC6E770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36823-42D8-41D7-A286-1AD98FC11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351AF-B19A-41C9-8D3B-184A93BA3314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D43B4-613F-4379-ABAC-C8A11782DD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A2556-52EE-4A91-A16C-ACF90B992259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BD8BC-A248-47BB-A73A-87ED84BA6D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39FD8-4967-48F4-BD33-617BE8A4C66F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EFC4B-73DF-4EDA-A5B5-D75A7FD3D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F07A4-3CAB-4799-B604-A52EBD302B13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8E57C-23A9-4E64-AAEB-4F581A4284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49D7D-A679-43DE-9DCE-F6C998FB0956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E1A03-4FB9-47EE-92D9-8A47230A34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9F3A4-CEAB-469F-8B12-B49A135279A2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01F37-319C-43F7-B6A0-E91FC2509D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6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A74E1-834A-40BE-8D13-FEA4232B7832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2DBE2-C6BF-4E60-A1F4-F676141D45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54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EF24C-C936-4900-BE0C-B083D69A17E9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031A5-5C1F-45BE-86F4-F9584817C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FD731-0ACD-40ED-B6BA-C865D24B82C9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704DE-E118-47BA-BAFA-0835190659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462A6-492C-4E8C-9BDC-A8E56860B6B8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68FF8-27AC-46B8-A12A-87BE08F010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443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649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246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184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343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1994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3649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8771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750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98674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423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308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3602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7038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4674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763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322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7124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4251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2190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5989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844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D50ECD-D04E-4CE2-93E6-9611483595AF}" type="datetimeFigureOut">
              <a:rPr lang="ru-RU"/>
              <a:pPr>
                <a:defRPr/>
              </a:pPr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83F0DC-1E81-40A3-99CD-DF9A0EB0B4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586F78-5EBC-4E02-A7A8-F656DA46764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28E61-362A-46CC-B5ED-50C0C6EA2DE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19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001CF-77C2-44E0-BA35-A542DF79707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11.10.2019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044021-01F2-4CDF-9B37-1BCDC2F166D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067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ase.garant.ru/12125268/089b4a5b96814c6974a9dc40194feaf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hyperlink" Target="http://base.garant.ru/12125268/71a8894197a9c67d573eeaacd76ca17c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base.garant.ru/12125268/e3b4936b9aad06dabb2a6618c97197da/" TargetMode="External"/><Relationship Id="rId13" Type="http://schemas.openxmlformats.org/officeDocument/2006/relationships/image" Target="../media/image3.jpeg"/><Relationship Id="rId3" Type="http://schemas.openxmlformats.org/officeDocument/2006/relationships/hyperlink" Target="http://base.garant.ru/70291362/363aa18e6c32ff15fa5ec3b09cbefbf6/" TargetMode="External"/><Relationship Id="rId7" Type="http://schemas.openxmlformats.org/officeDocument/2006/relationships/hyperlink" Target="http://base.garant.ru/70291362/5f8ae450aa10a78f0b0005a38b5989df/" TargetMode="External"/><Relationship Id="rId12" Type="http://schemas.openxmlformats.org/officeDocument/2006/relationships/hyperlink" Target="http://base.garant.ru/12125268/9f6774aaff4e80d172a6417b201b7e9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base.garant.ru/70291362/afa6a9ba04392e1cfe1c09aeb8a7e5f4/" TargetMode="External"/><Relationship Id="rId11" Type="http://schemas.openxmlformats.org/officeDocument/2006/relationships/hyperlink" Target="http://base.garant.ru/12125268/327e20a561e4495a1b0e6e710c9ec39c/" TargetMode="External"/><Relationship Id="rId5" Type="http://schemas.openxmlformats.org/officeDocument/2006/relationships/hyperlink" Target="http://base.garant.ru/70291362/07bdd21ab547687f72d1294bbd35ef3e/" TargetMode="External"/><Relationship Id="rId10" Type="http://schemas.openxmlformats.org/officeDocument/2006/relationships/hyperlink" Target="http://base.garant.ru/12125268/019663de1a1d5400d8d7e472836929d5/" TargetMode="External"/><Relationship Id="rId4" Type="http://schemas.openxmlformats.org/officeDocument/2006/relationships/hyperlink" Target="http://base.garant.ru/70291362/92409a09f2fd78349ae7c7f2064bf25a/" TargetMode="External"/><Relationship Id="rId9" Type="http://schemas.openxmlformats.org/officeDocument/2006/relationships/hyperlink" Target="http://base.garant.ru/12125268/3d6764d4792cb1a58081f87d8a3ef094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81456774"/>
              </p:ext>
            </p:extLst>
          </p:nvPr>
        </p:nvGraphicFramePr>
        <p:xfrm>
          <a:off x="0" y="1464902"/>
          <a:ext cx="12192000" cy="5393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039550" y="16013"/>
            <a:ext cx="81129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6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система учительского роста (НСУР)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1108"/>
            <a:ext cx="1848206" cy="6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1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стандарты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410445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dirty="0" smtClean="0"/>
              <a:t>Постановление</a:t>
            </a:r>
            <a:r>
              <a:rPr lang="ru-RU" sz="9600" dirty="0"/>
              <a:t> Правительства Российской Федерации от 22 января 2013 г. N 23 </a:t>
            </a:r>
            <a:r>
              <a:rPr lang="ru-RU" sz="9600" b="1" dirty="0"/>
              <a:t>"О Правилах разработки, утверждения и применения профессиональных стандартов" </a:t>
            </a:r>
            <a:endParaRPr lang="ru-RU" sz="9600" b="1" dirty="0" smtClean="0"/>
          </a:p>
          <a:p>
            <a:pPr marL="0" indent="0">
              <a:buNone/>
            </a:pPr>
            <a:r>
              <a:rPr lang="ru-RU" sz="8000" b="1" dirty="0"/>
              <a:t/>
            </a:r>
            <a:br>
              <a:rPr lang="ru-RU" sz="8000" b="1" dirty="0"/>
            </a:br>
            <a:r>
              <a:rPr lang="ru-RU" sz="8000" dirty="0" smtClean="0"/>
              <a:t>Минтруд </a:t>
            </a:r>
            <a:r>
              <a:rPr lang="ru-RU" sz="8000" dirty="0"/>
              <a:t>России ведет Реестр профессиональных стандартов </a:t>
            </a:r>
            <a:endParaRPr lang="ru-RU" sz="8000" dirty="0" smtClean="0"/>
          </a:p>
          <a:p>
            <a:pPr marL="0" indent="0">
              <a:buNone/>
            </a:pPr>
            <a:r>
              <a:rPr lang="ru-RU" sz="8000" dirty="0" smtClean="0"/>
              <a:t>В </a:t>
            </a:r>
            <a:r>
              <a:rPr lang="ru-RU" sz="8000" dirty="0"/>
              <a:t>перспективе планируется замена ЕТКС и ЕКС профессиональными </a:t>
            </a:r>
            <a:r>
              <a:rPr lang="ru-RU" sz="8000" dirty="0" smtClean="0"/>
              <a:t>стандартами</a:t>
            </a:r>
          </a:p>
          <a:p>
            <a:pPr marL="0" indent="0">
              <a:buNone/>
            </a:pPr>
            <a:r>
              <a:rPr lang="ru-RU" sz="8000" dirty="0"/>
              <a:t>ТК РФ устанавливает обязательность применения требований, содержащихся в профессиональных стандартах, в том числе </a:t>
            </a:r>
            <a:r>
              <a:rPr lang="ru-RU" sz="8000" i="1" dirty="0"/>
              <a:t>при приеме работников на </a:t>
            </a:r>
            <a:r>
              <a:rPr lang="ru-RU" sz="8000" i="1" dirty="0" smtClean="0"/>
              <a:t>работу  </a:t>
            </a:r>
          </a:p>
          <a:p>
            <a:pPr marL="0" indent="0">
              <a:buNone/>
            </a:pPr>
            <a:r>
              <a:rPr lang="ru-RU" sz="8000" dirty="0"/>
              <a:t>Обязательность применения требований профессиональных стандартов установлена для случаев, предусмотренных </a:t>
            </a:r>
            <a:r>
              <a:rPr lang="ru-RU" sz="8000" u="sng" dirty="0">
                <a:hlinkClick r:id="rId3"/>
              </a:rPr>
              <a:t>статьями 57</a:t>
            </a:r>
            <a:r>
              <a:rPr lang="ru-RU" sz="8000" dirty="0"/>
              <a:t> </a:t>
            </a:r>
            <a:r>
              <a:rPr lang="ru-RU" sz="8000" dirty="0" smtClean="0"/>
              <a:t>(</a:t>
            </a:r>
            <a:r>
              <a:rPr lang="ru-RU" sz="8000" i="1" dirty="0" smtClean="0"/>
              <a:t>содержание трудового договора</a:t>
            </a:r>
            <a:r>
              <a:rPr lang="ru-RU" sz="8000" dirty="0" smtClean="0"/>
              <a:t>) и</a:t>
            </a:r>
            <a:r>
              <a:rPr lang="ru-RU" sz="8000" dirty="0"/>
              <a:t> </a:t>
            </a:r>
            <a:r>
              <a:rPr lang="ru-RU" sz="8000" u="sng" dirty="0">
                <a:hlinkClick r:id="rId4"/>
              </a:rPr>
              <a:t>195.3</a:t>
            </a:r>
            <a:r>
              <a:rPr lang="ru-RU" sz="8000" dirty="0"/>
              <a:t> ТК </a:t>
            </a:r>
            <a:r>
              <a:rPr lang="ru-RU" sz="8000" dirty="0" smtClean="0"/>
              <a:t>РФ </a:t>
            </a:r>
            <a:r>
              <a:rPr lang="ru-RU" sz="8000" i="1" dirty="0" smtClean="0"/>
              <a:t>(порядок применения профессиональных стандартов</a:t>
            </a:r>
            <a:r>
              <a:rPr lang="ru-RU" sz="8000" dirty="0" smtClean="0"/>
              <a:t>) , </a:t>
            </a:r>
            <a:r>
              <a:rPr lang="ru-RU" sz="8000" dirty="0"/>
              <a:t>и не зависит от формы собственности организации или статуса работодателя</a:t>
            </a:r>
            <a:r>
              <a:rPr lang="ru-RU" sz="8000" dirty="0" smtClean="0"/>
              <a:t>.</a:t>
            </a:r>
          </a:p>
          <a:p>
            <a:pPr marL="0" indent="0">
              <a:buNone/>
            </a:pPr>
            <a:r>
              <a:rPr lang="ru-RU" sz="8000" b="1" dirty="0" smtClean="0">
                <a:solidFill>
                  <a:srgbClr val="C00000"/>
                </a:solidFill>
              </a:rPr>
              <a:t>Постановление Правительства РФ от 27 июня 2016 года № 584 устанавливает до 1 января 2020 года переходный период для всех </a:t>
            </a:r>
            <a:r>
              <a:rPr lang="ru-RU" sz="8000" b="1" dirty="0" err="1" smtClean="0">
                <a:solidFill>
                  <a:srgbClr val="C00000"/>
                </a:solidFill>
              </a:rPr>
              <a:t>профстандартов</a:t>
            </a:r>
            <a:endParaRPr lang="ru-RU" sz="8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7200" b="1" dirty="0"/>
              <a:t/>
            </a:r>
            <a:br>
              <a:rPr lang="ru-RU" sz="7200" b="1" dirty="0"/>
            </a:br>
            <a:r>
              <a:rPr lang="ru-RU" sz="7200" b="1" dirty="0"/>
              <a:t/>
            </a:r>
            <a:br>
              <a:rPr lang="ru-RU" sz="7200" b="1" dirty="0"/>
            </a:br>
            <a:r>
              <a:rPr lang="ru-RU" sz="7200" b="1" dirty="0"/>
              <a:t/>
            </a:r>
            <a:br>
              <a:rPr lang="ru-RU" sz="7200" b="1" dirty="0"/>
            </a:br>
            <a:r>
              <a:rPr lang="ru-RU" b="1" dirty="0"/>
              <a:t/>
            </a:r>
            <a:br>
              <a:rPr lang="ru-RU" b="1" dirty="0"/>
            </a:br>
            <a:endParaRPr lang="ru-RU" dirty="0" smtClean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26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365125"/>
            <a:ext cx="10081120" cy="1983755"/>
          </a:xfrm>
        </p:spPr>
        <p:txBody>
          <a:bodyPr>
            <a:normAutofit fontScale="90000"/>
          </a:bodyPr>
          <a:lstStyle/>
          <a:p>
            <a:r>
              <a:rPr lang="ru-RU" sz="3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стандарты в сфере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1800" b="1" i="1" dirty="0" smtClean="0"/>
              <a:t>Педагог </a:t>
            </a:r>
            <a:r>
              <a:rPr lang="ru-RU" sz="1800" b="1" i="1" dirty="0"/>
              <a:t>– ключевая фигура реформирования образования. </a:t>
            </a:r>
            <a:r>
              <a:rPr lang="ru-RU" sz="1800" b="1" i="1" dirty="0" smtClean="0"/>
              <a:t/>
            </a:r>
            <a:br>
              <a:rPr lang="ru-RU" sz="1800" b="1" i="1" dirty="0" smtClean="0"/>
            </a:br>
            <a:r>
              <a:rPr lang="ru-RU" sz="1800" b="1" i="1" dirty="0" smtClean="0"/>
              <a:t>«</a:t>
            </a:r>
            <a:r>
              <a:rPr lang="ru-RU" sz="1800" b="1" i="1" dirty="0"/>
              <a:t>В деле обучения и воспитания, во всем школьном деле ничего нельзя улучшить, минуя голову учителя» (К.Д. Ушинский). </a:t>
            </a:r>
            <a:endParaRPr lang="ru-RU" sz="1800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rmAutofit fontScale="92500" lnSpcReduction="20000"/>
          </a:bodyPr>
          <a:lstStyle/>
          <a:p>
            <a:endParaRPr lang="ru-RU" sz="20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Профессиональный стандарт педагога (учитель, воспитатель)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(18.10.2013 №544н)</a:t>
            </a:r>
          </a:p>
          <a:p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Профессиональный стандарт педагога-психолога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(24.07.2015 №514н)</a:t>
            </a:r>
          </a:p>
          <a:p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Профессиональный стандарт педагога ДОД и взрослых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(08.09.2015 №613н)</a:t>
            </a:r>
          </a:p>
          <a:p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Профессиональный стандарт педагога профессионального обучения, профессионального образования и ДПО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(08.09.2015 №608н)</a:t>
            </a:r>
          </a:p>
          <a:p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Профессиональный стандарт специалиста в области воспитания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(10.01.2017 №10н)</a:t>
            </a:r>
          </a:p>
          <a:p>
            <a:endParaRPr lang="ru-RU" sz="20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ru-RU" sz="27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ru-RU" sz="27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 smtClean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584" y="365125"/>
            <a:ext cx="9002216" cy="1325563"/>
          </a:xfrm>
        </p:spPr>
        <p:txBody>
          <a:bodyPr>
            <a:normAutofit/>
          </a:bodyPr>
          <a:lstStyle/>
          <a:p>
            <a:r>
              <a:rPr lang="ru-RU" sz="3700" b="1" dirty="0" smtClean="0">
                <a:solidFill>
                  <a:srgbClr val="002060"/>
                </a:solidFill>
              </a:rPr>
              <a:t>Профессиональный стандарт педагога </a:t>
            </a:r>
            <a:r>
              <a:rPr lang="ru-RU" sz="2800" b="1" dirty="0" smtClean="0">
                <a:solidFill>
                  <a:srgbClr val="002060"/>
                </a:solidFill>
              </a:rPr>
              <a:t>(учитель, воспитатель)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417646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Утвержден приказом Минтруда и социальной защиты РФ от 18 октября 2013г.  № 544н.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Будет применяться работодателями (директорами школ) при формировании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кадровой политики, при организации обучения и аттестации работников, заключении трудовых договоров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разработке должностных инструкций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установлении систем оплаты труда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7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 smtClean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365125"/>
            <a:ext cx="9578280" cy="1325563"/>
          </a:xfrm>
        </p:spPr>
        <p:txBody>
          <a:bodyPr>
            <a:normAutofit/>
          </a:bodyPr>
          <a:lstStyle/>
          <a:p>
            <a:r>
              <a:rPr lang="ru-RU" sz="3700" b="1" dirty="0" smtClean="0">
                <a:solidFill>
                  <a:srgbClr val="002060"/>
                </a:solidFill>
              </a:rPr>
              <a:t>Профессиональный стандарт педагога </a:t>
            </a:r>
            <a:r>
              <a:rPr lang="ru-RU" sz="2800" b="1" dirty="0" smtClean="0">
                <a:solidFill>
                  <a:srgbClr val="002060"/>
                </a:solidFill>
              </a:rPr>
              <a:t>(учитель, воспитатель)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400" b="1" i="1" dirty="0" smtClean="0"/>
              <a:t>Зачем необходим профессиональный стандарт?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Меняется мир, изменяются дети, что, в свою очередь, выдвигает новые требования к квалификации педагога.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Главное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профессиональное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качество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которое педагог должен постоянно демонстрировать своим ученикам, -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умение учиться.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нового профессионального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стандарта педагога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должно повлечь за собой изменение стандартов его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подготовки, переподготовки в вузе и в центрах повышения квалификации.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Профессиональный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стандарт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педагога, который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должен прийти на смену морально устаревшим документам,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призван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прежде всего, раскрепостить педагога,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дать новый импульс его развитию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365125"/>
            <a:ext cx="9578280" cy="1325563"/>
          </a:xfrm>
        </p:spPr>
        <p:txBody>
          <a:bodyPr>
            <a:normAutofit/>
          </a:bodyPr>
          <a:lstStyle/>
          <a:p>
            <a:r>
              <a:rPr lang="ru-RU" sz="3700" b="1" dirty="0" smtClean="0">
                <a:solidFill>
                  <a:srgbClr val="002060"/>
                </a:solidFill>
              </a:rPr>
              <a:t>Профессиональный стандарт педагога </a:t>
            </a:r>
            <a:r>
              <a:rPr lang="ru-RU" sz="2800" b="1" dirty="0" smtClean="0">
                <a:solidFill>
                  <a:srgbClr val="002060"/>
                </a:solidFill>
              </a:rPr>
              <a:t>(учитель, воспитатель)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99" y="2060848"/>
            <a:ext cx="10972800" cy="346097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Зачем </a:t>
            </a:r>
            <a:r>
              <a:rPr lang="ru-RU" b="1" dirty="0"/>
              <a:t>нужен профессиональный стандарт </a:t>
            </a:r>
            <a:r>
              <a:rPr lang="ru-RU" b="1" dirty="0" smtClean="0"/>
              <a:t>педагога?</a:t>
            </a:r>
            <a:endParaRPr lang="ru-RU" dirty="0"/>
          </a:p>
          <a:p>
            <a:r>
              <a:rPr lang="ru-RU" dirty="0" smtClean="0"/>
              <a:t>Стандарт </a:t>
            </a:r>
            <a:r>
              <a:rPr lang="ru-RU" dirty="0"/>
              <a:t>– инструмент реализации стратегии образования в меняющемся мире.</a:t>
            </a:r>
          </a:p>
          <a:p>
            <a:r>
              <a:rPr lang="ru-RU" dirty="0" smtClean="0"/>
              <a:t>Стандарт </a:t>
            </a:r>
            <a:r>
              <a:rPr lang="ru-RU" dirty="0"/>
              <a:t>– инструмент повышения качества образования и выхода отечественного образования на международный уровень.</a:t>
            </a:r>
          </a:p>
          <a:p>
            <a:r>
              <a:rPr lang="ru-RU" dirty="0" smtClean="0"/>
              <a:t>Стандарт </a:t>
            </a:r>
            <a:r>
              <a:rPr lang="ru-RU" dirty="0"/>
              <a:t>– объективный измеритель квалификации педагога.</a:t>
            </a:r>
          </a:p>
          <a:p>
            <a:r>
              <a:rPr lang="ru-RU" dirty="0" smtClean="0"/>
              <a:t>Стандарт </a:t>
            </a:r>
            <a:r>
              <a:rPr lang="ru-RU" dirty="0"/>
              <a:t>– </a:t>
            </a:r>
            <a:r>
              <a:rPr lang="ru-RU" b="1" i="1" dirty="0"/>
              <a:t>средство отбора педагогических кадров </a:t>
            </a:r>
            <a:r>
              <a:rPr lang="ru-RU" dirty="0"/>
              <a:t>в учреждения образования.</a:t>
            </a:r>
          </a:p>
          <a:p>
            <a:r>
              <a:rPr lang="ru-RU" dirty="0" smtClean="0"/>
              <a:t>Стандарт </a:t>
            </a:r>
            <a:r>
              <a:rPr lang="ru-RU" dirty="0"/>
              <a:t>– основа для формирования трудового договора, фиксирующего отношения между работником и работодателем.</a:t>
            </a:r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05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Требования к профессиональному стандарту педагога</a:t>
            </a:r>
            <a:endParaRPr lang="ru-RU" sz="4000" dirty="0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b="1" dirty="0" smtClean="0"/>
              <a:t>Стандарт должен:</a:t>
            </a:r>
            <a:endParaRPr lang="ru-RU" sz="8000" dirty="0" smtClean="0"/>
          </a:p>
          <a:p>
            <a:pPr lvl="0"/>
            <a:r>
              <a:rPr lang="ru-RU" sz="8000" dirty="0" smtClean="0"/>
              <a:t>Соответствовать структуре профессиональной деятельности педагога</a:t>
            </a:r>
          </a:p>
          <a:p>
            <a:pPr lvl="0"/>
            <a:r>
              <a:rPr lang="ru-RU" sz="8000" dirty="0" smtClean="0"/>
              <a:t>Побуждать педагога к поиску нестандартных решений</a:t>
            </a:r>
          </a:p>
          <a:p>
            <a:pPr lvl="0"/>
            <a:r>
              <a:rPr lang="ru-RU" sz="8000" dirty="0" smtClean="0"/>
              <a:t>Соответствовать международным нормам и регламентам</a:t>
            </a:r>
          </a:p>
          <a:p>
            <a:r>
              <a:rPr lang="ru-RU" sz="8000" dirty="0" smtClean="0"/>
              <a:t>Не превращаться в инструмент жесткой регламентации деятельности педагога.</a:t>
            </a:r>
          </a:p>
          <a:p>
            <a:r>
              <a:rPr lang="ru-RU" sz="8000" dirty="0" smtClean="0"/>
              <a:t>Избавить педагога от выполнения несвойственных функций, отвлекающих его от выполнения своих прямых обязанностей.</a:t>
            </a:r>
          </a:p>
          <a:p>
            <a:pPr lvl="0"/>
            <a:r>
              <a:rPr lang="ru-RU" sz="8000" b="1" i="1" dirty="0" smtClean="0"/>
              <a:t>Мотивировать педагога на постоянное повышение квалификации</a:t>
            </a:r>
          </a:p>
          <a:p>
            <a:r>
              <a:rPr lang="ru-RU" sz="8000" dirty="0" smtClean="0"/>
              <a:t>Соотноситься с требованиями профильных министерств и ведомств, от которых зависят исчисление трудового стажа, начисление пенсий и т.п.</a:t>
            </a:r>
          </a:p>
          <a:p>
            <a:pPr marL="0" lvl="0" indent="0">
              <a:buNone/>
            </a:pPr>
            <a:endParaRPr lang="ru-RU" sz="8000" i="1" dirty="0" smtClean="0">
              <a:solidFill>
                <a:srgbClr val="002060"/>
              </a:solidFill>
            </a:endParaRPr>
          </a:p>
          <a:p>
            <a:pPr marL="0" lvl="0" indent="0">
              <a:buNone/>
            </a:pPr>
            <a:r>
              <a:rPr lang="ru-RU" sz="8000" i="1" dirty="0" smtClean="0">
                <a:solidFill>
                  <a:srgbClr val="002060"/>
                </a:solidFill>
              </a:rPr>
              <a:t>Целью </a:t>
            </a:r>
            <a:r>
              <a:rPr lang="ru-RU" sz="8000" i="1" dirty="0">
                <a:solidFill>
                  <a:srgbClr val="002060"/>
                </a:solidFill>
              </a:rPr>
              <a:t>нововведения является формирование в обществе нового взгляда на преподавательскую деятельность. </a:t>
            </a:r>
            <a:br>
              <a:rPr lang="ru-RU" sz="8000" i="1" dirty="0">
                <a:solidFill>
                  <a:srgbClr val="002060"/>
                </a:solidFill>
              </a:rPr>
            </a:br>
            <a:endParaRPr lang="ru-RU" sz="8000" i="1" dirty="0" smtClean="0">
              <a:solidFill>
                <a:srgbClr val="002060"/>
              </a:solidFill>
            </a:endParaRPr>
          </a:p>
          <a:p>
            <a:endParaRPr lang="ru-RU" dirty="0" smtClean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Характеристика стандарта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Профессиональный </a:t>
            </a:r>
            <a:r>
              <a:rPr lang="ru-RU" sz="2000" dirty="0"/>
              <a:t>стандарт педагога – рамочный документ, в </a:t>
            </a:r>
            <a:r>
              <a:rPr lang="ru-RU" sz="2000" dirty="0" smtClean="0"/>
              <a:t>котором </a:t>
            </a:r>
            <a:r>
              <a:rPr lang="ru-RU" sz="2000" dirty="0"/>
              <a:t>определяются </a:t>
            </a:r>
            <a:r>
              <a:rPr lang="ru-RU" sz="2000" b="1" dirty="0"/>
              <a:t>основные </a:t>
            </a:r>
            <a:r>
              <a:rPr lang="ru-RU" sz="2000" dirty="0"/>
              <a:t>требования к его </a:t>
            </a:r>
            <a:r>
              <a:rPr lang="ru-RU" sz="2000" dirty="0" smtClean="0"/>
              <a:t>квалификации</a:t>
            </a:r>
          </a:p>
          <a:p>
            <a:r>
              <a:rPr lang="ru-RU" sz="2000" dirty="0">
                <a:solidFill>
                  <a:srgbClr val="7030A0"/>
                </a:solidFill>
              </a:rPr>
              <a:t>Общенациональная рамка стандарта может быть дополнена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региональными требованиями</a:t>
            </a:r>
          </a:p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организации имеют возможность сформулировать свои внутренние стандарты</a:t>
            </a:r>
            <a:r>
              <a:rPr lang="ru-RU" sz="2000" dirty="0" smtClean="0">
                <a:solidFill>
                  <a:srgbClr val="7030A0"/>
                </a:solidFill>
              </a:rPr>
              <a:t>, на основе которых нужно будет разработать и принять локальные нормативные акты, закрепляющие требования к квалификации педагогов, соответствующие задачам данной образовательной организации и специфике ее деятельности.</a:t>
            </a:r>
          </a:p>
          <a:p>
            <a:r>
              <a:rPr lang="ru-RU" sz="2000" dirty="0" smtClean="0"/>
              <a:t>Профессиональный </a:t>
            </a:r>
            <a:r>
              <a:rPr lang="ru-RU" sz="2000" dirty="0"/>
              <a:t>стандарт педагога является </a:t>
            </a:r>
            <a:r>
              <a:rPr lang="ru-RU" sz="2000" i="1" dirty="0"/>
              <a:t>уровневым, </a:t>
            </a:r>
            <a:r>
              <a:rPr lang="ru-RU" sz="2000" dirty="0"/>
              <a:t>учитывающим специфику работы педагогов в дошкольных учреждениях, начальной, основной и старшей школе.</a:t>
            </a:r>
          </a:p>
          <a:p>
            <a:r>
              <a:rPr lang="ru-RU" sz="2000" dirty="0"/>
              <a:t>Профессиональный стандарт педагога отражает структуру его профессиональной деятельности: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обучение, воспитание и развитие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972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Профессиональный стандарт педагога выполняет функции, призванные: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Преодолеть технократический подход в оценке труда </a:t>
            </a:r>
            <a:r>
              <a:rPr lang="ru-RU" dirty="0" smtClean="0"/>
              <a:t>педагога</a:t>
            </a:r>
            <a:endParaRPr lang="ru-RU" dirty="0"/>
          </a:p>
          <a:p>
            <a:r>
              <a:rPr lang="ru-RU" dirty="0" smtClean="0"/>
              <a:t>Обеспечить </a:t>
            </a:r>
            <a:r>
              <a:rPr lang="ru-RU" dirty="0"/>
              <a:t>координированный рост свободы и </a:t>
            </a:r>
            <a:r>
              <a:rPr lang="ru-RU" i="1" dirty="0"/>
              <a:t>ответственности педагога за результаты своего </a:t>
            </a:r>
            <a:r>
              <a:rPr lang="ru-RU" i="1" dirty="0" smtClean="0"/>
              <a:t>труда</a:t>
            </a:r>
          </a:p>
          <a:p>
            <a:r>
              <a:rPr lang="ru-RU" i="1" dirty="0"/>
              <a:t>Определить трудовой функционал </a:t>
            </a:r>
            <a:r>
              <a:rPr lang="ru-RU" i="1" dirty="0" smtClean="0"/>
              <a:t>работника</a:t>
            </a:r>
            <a:endParaRPr lang="ru-RU" i="1" dirty="0"/>
          </a:p>
          <a:p>
            <a:r>
              <a:rPr lang="ru-RU" i="1" dirty="0"/>
              <a:t>Провести независимую оценку </a:t>
            </a:r>
            <a:r>
              <a:rPr lang="ru-RU" i="1" dirty="0" smtClean="0"/>
              <a:t>квалификации</a:t>
            </a:r>
            <a:endParaRPr lang="ru-RU" i="1" dirty="0"/>
          </a:p>
          <a:p>
            <a:endParaRPr lang="ru-RU" dirty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Содержание </a:t>
            </a:r>
            <a:r>
              <a:rPr lang="ru-RU" b="1" dirty="0" smtClean="0">
                <a:solidFill>
                  <a:srgbClr val="002060"/>
                </a:solidFill>
              </a:rPr>
              <a:t>стандарта </a:t>
            </a:r>
            <a:r>
              <a:rPr lang="ru-RU" b="1" dirty="0">
                <a:solidFill>
                  <a:srgbClr val="002060"/>
                </a:solidFill>
              </a:rPr>
              <a:t>педагога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sz="2700" dirty="0" smtClean="0"/>
              <a:t>Часть первая: </a:t>
            </a:r>
            <a:r>
              <a:rPr lang="ru-RU" sz="2700" b="1" u="sng" dirty="0" smtClean="0">
                <a:solidFill>
                  <a:schemeClr val="accent1">
                    <a:lumMod val="50000"/>
                  </a:schemeClr>
                </a:solidFill>
              </a:rPr>
              <a:t>обучение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b="1" i="1" dirty="0" smtClean="0"/>
              <a:t>Педагог </a:t>
            </a:r>
            <a:r>
              <a:rPr lang="ru-RU" sz="8000" b="1" i="1" dirty="0"/>
              <a:t>должен</a:t>
            </a:r>
            <a:r>
              <a:rPr lang="ru-RU" sz="8000" b="1" i="1" dirty="0" smtClean="0"/>
              <a:t>:</a:t>
            </a:r>
          </a:p>
          <a:p>
            <a:r>
              <a:rPr lang="ru-RU" sz="8000" u="sng" dirty="0"/>
              <a:t>Иметь высшее образование</a:t>
            </a:r>
            <a:r>
              <a:rPr lang="ru-RU" sz="8000" dirty="0"/>
              <a:t>. Педагогам, имеющим среднее специальное образование и работающим в настоящее время в </a:t>
            </a:r>
            <a:r>
              <a:rPr lang="ru-RU" sz="8000" dirty="0" smtClean="0"/>
              <a:t>ДОО и </a:t>
            </a:r>
            <a:r>
              <a:rPr lang="ru-RU" sz="8000" dirty="0"/>
              <a:t>начальной школе, должны быть созданы условия для его получения без отрыва от своей профессиональной деятельности.</a:t>
            </a:r>
          </a:p>
          <a:p>
            <a:r>
              <a:rPr lang="ru-RU" sz="8000" dirty="0" smtClean="0"/>
              <a:t>Демонстрировать </a:t>
            </a:r>
            <a:r>
              <a:rPr lang="ru-RU" sz="8000" dirty="0"/>
              <a:t>знание предмета и программы обучения.</a:t>
            </a:r>
          </a:p>
          <a:p>
            <a:r>
              <a:rPr lang="ru-RU" sz="8000" dirty="0" smtClean="0"/>
              <a:t>Уметь </a:t>
            </a:r>
            <a:r>
              <a:rPr lang="ru-RU" sz="8000" dirty="0"/>
              <a:t>планировать, проводить уроки, анализировать их эффективность (самоанализ урока).</a:t>
            </a:r>
          </a:p>
          <a:p>
            <a:r>
              <a:rPr lang="ru-RU" sz="8000" dirty="0" smtClean="0"/>
              <a:t>Владеть </a:t>
            </a:r>
            <a:r>
              <a:rPr lang="ru-RU" sz="8000" dirty="0"/>
              <a:t>формами и методами обучения, выходящими за рамки уроков: лабораторные эксперименты, полевая практика и т.п</a:t>
            </a:r>
            <a:r>
              <a:rPr lang="ru-RU" sz="8000" dirty="0" smtClean="0"/>
              <a:t>.</a:t>
            </a:r>
            <a:r>
              <a:rPr lang="ru-RU" sz="8000" dirty="0"/>
              <a:t> </a:t>
            </a:r>
            <a:endParaRPr lang="ru-RU" sz="8000" dirty="0" smtClean="0"/>
          </a:p>
          <a:p>
            <a:r>
              <a:rPr lang="ru-RU" sz="8000" dirty="0" smtClean="0"/>
              <a:t>Использовать </a:t>
            </a:r>
            <a:r>
              <a:rPr lang="ru-RU" sz="8000" dirty="0"/>
              <a:t>специальные подходы к обучению, для того чтобы включить в образовательный процесс всех учеников: со специальными потребностями в образовании; одаренных учеников; учеников, для которых русский язык не является родным; учеников с ограниченными возможностями и т.д.</a:t>
            </a:r>
          </a:p>
          <a:p>
            <a:r>
              <a:rPr lang="ru-RU" sz="8000" dirty="0" smtClean="0"/>
              <a:t>Уметь </a:t>
            </a:r>
            <a:r>
              <a:rPr lang="ru-RU" sz="8000" dirty="0"/>
              <a:t>объективно оценивать знания учеников, используя разные формы и методы контроля.</a:t>
            </a:r>
          </a:p>
          <a:p>
            <a:r>
              <a:rPr lang="ru-RU" sz="8000" dirty="0" smtClean="0"/>
              <a:t>Владеть </a:t>
            </a:r>
            <a:r>
              <a:rPr lang="ru-RU" sz="8000" dirty="0"/>
              <a:t>ИКТ-компетенциями </a:t>
            </a:r>
            <a:r>
              <a:rPr lang="ru-RU" sz="8000" dirty="0" smtClean="0"/>
              <a:t>и др.</a:t>
            </a:r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sz="1800" i="1" dirty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50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Содержание </a:t>
            </a:r>
            <a:r>
              <a:rPr lang="ru-RU" b="1" dirty="0" smtClean="0">
                <a:solidFill>
                  <a:srgbClr val="002060"/>
                </a:solidFill>
              </a:rPr>
              <a:t>стандарта педагога</a:t>
            </a:r>
            <a:r>
              <a:rPr lang="ru-RU" sz="4000" b="1" dirty="0" smtClean="0">
                <a:solidFill>
                  <a:srgbClr val="002060"/>
                </a:solidFill>
              </a:rPr>
              <a:t/>
            </a:r>
            <a:br>
              <a:rPr lang="ru-RU" sz="4000" b="1" dirty="0" smtClean="0">
                <a:solidFill>
                  <a:srgbClr val="002060"/>
                </a:solidFill>
              </a:rPr>
            </a:br>
            <a:r>
              <a:rPr lang="ru-RU" sz="2700" dirty="0" smtClean="0"/>
              <a:t>Часть вторая: </a:t>
            </a:r>
            <a:r>
              <a:rPr lang="ru-RU" sz="2700" b="1" u="sng" dirty="0" smtClean="0">
                <a:solidFill>
                  <a:schemeClr val="accent1">
                    <a:lumMod val="50000"/>
                  </a:schemeClr>
                </a:solidFill>
              </a:rPr>
              <a:t>воспитательная работа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dirty="0" smtClean="0">
                <a:solidFill>
                  <a:srgbClr val="002060"/>
                </a:solidFill>
              </a:rPr>
              <a:t> </a:t>
            </a:r>
            <a:endParaRPr lang="ru-RU" sz="27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300" b="1" i="1" dirty="0" smtClean="0"/>
              <a:t>Педагог </a:t>
            </a:r>
            <a:r>
              <a:rPr lang="ru-RU" sz="3300" b="1" i="1" dirty="0"/>
              <a:t>должен</a:t>
            </a:r>
            <a:r>
              <a:rPr lang="ru-RU" sz="3300" b="1" i="1" dirty="0" smtClean="0"/>
              <a:t>:</a:t>
            </a:r>
          </a:p>
          <a:p>
            <a:r>
              <a:rPr lang="ru-RU" dirty="0"/>
              <a:t>Владеть формами и методами воспитательной работы, используя их как на уроке, так и во внеклассной деятельности.</a:t>
            </a:r>
          </a:p>
          <a:p>
            <a:r>
              <a:rPr lang="ru-RU" dirty="0"/>
              <a:t>Уметь общаться с детьми, признавая их достоинство, понимая и принимая их.</a:t>
            </a:r>
          </a:p>
          <a:p>
            <a:r>
              <a:rPr lang="ru-RU" dirty="0"/>
              <a:t>Уметь строить воспитательную деятельность с учетом культурных различий детей, половозрастных и индивидуальных особенностей.</a:t>
            </a:r>
          </a:p>
          <a:p>
            <a:r>
              <a:rPr lang="ru-RU" dirty="0"/>
              <a:t>Уметь поддерживать конструктивные воспитательные усилия родителей (лиц, их заменяющих) учащихся, привлекать семью к решению вопросов воспитания ребенка.</a:t>
            </a:r>
          </a:p>
          <a:p>
            <a:r>
              <a:rPr lang="ru-RU" dirty="0"/>
              <a:t>Уметь защищать достоинство и интересы учащихся, помогать детям, оказавшимся в конфликтной ситуации и/или неблагоприятных </a:t>
            </a:r>
            <a:r>
              <a:rPr lang="ru-RU" dirty="0" smtClean="0"/>
              <a:t>условиях и др.</a:t>
            </a:r>
          </a:p>
          <a:p>
            <a:endParaRPr lang="ru-RU" dirty="0"/>
          </a:p>
          <a:p>
            <a:pPr marL="0" indent="0">
              <a:buNone/>
            </a:pPr>
            <a:endParaRPr lang="ru-RU" sz="1800" i="1" dirty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04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Содержание </a:t>
            </a:r>
            <a:r>
              <a:rPr lang="ru-RU" sz="4000" b="1" dirty="0" smtClean="0">
                <a:solidFill>
                  <a:srgbClr val="002060"/>
                </a:solidFill>
              </a:rPr>
              <a:t>стандарта </a:t>
            </a:r>
            <a:r>
              <a:rPr lang="ru-RU" sz="4000" b="1" dirty="0">
                <a:solidFill>
                  <a:srgbClr val="002060"/>
                </a:solidFill>
              </a:rPr>
              <a:t>педагога </a:t>
            </a:r>
            <a:r>
              <a:rPr lang="ru-RU" sz="4000" b="1" dirty="0" smtClean="0">
                <a:solidFill>
                  <a:srgbClr val="002060"/>
                </a:solidFill>
              </a:rPr>
              <a:t/>
            </a:r>
            <a:br>
              <a:rPr lang="ru-RU" sz="4000" b="1" dirty="0" smtClean="0">
                <a:solidFill>
                  <a:srgbClr val="002060"/>
                </a:solidFill>
              </a:rPr>
            </a:br>
            <a:r>
              <a:rPr lang="ru-RU" sz="4000" dirty="0" smtClean="0"/>
              <a:t> </a:t>
            </a:r>
            <a:r>
              <a:rPr lang="ru-RU" sz="2400" dirty="0" smtClean="0"/>
              <a:t>Часть третья: </a:t>
            </a:r>
            <a:r>
              <a:rPr lang="ru-RU" sz="2400" b="1" u="sng" dirty="0" smtClean="0">
                <a:solidFill>
                  <a:schemeClr val="accent1">
                    <a:lumMod val="50000"/>
                  </a:schemeClr>
                </a:solidFill>
              </a:rPr>
              <a:t>развитие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Личностные </a:t>
            </a:r>
            <a:r>
              <a:rPr lang="ru-RU" dirty="0"/>
              <a:t>качества и профессиональные компетенции, необходимые педагогу для осуществления развивающей </a:t>
            </a:r>
            <a:r>
              <a:rPr lang="ru-RU" dirty="0" smtClean="0"/>
              <a:t>деятельности</a:t>
            </a:r>
            <a:endParaRPr lang="ru-RU" sz="3300" dirty="0"/>
          </a:p>
          <a:p>
            <a:pPr marL="0" indent="0">
              <a:buNone/>
            </a:pPr>
            <a:r>
              <a:rPr lang="ru-RU" sz="3300" b="1" i="1" dirty="0" smtClean="0"/>
              <a:t>Педагог </a:t>
            </a:r>
            <a:r>
              <a:rPr lang="ru-RU" sz="3300" b="1" i="1" dirty="0"/>
              <a:t>должен</a:t>
            </a:r>
            <a:r>
              <a:rPr lang="ru-RU" sz="3300" b="1" i="1" dirty="0" smtClean="0"/>
              <a:t>:</a:t>
            </a:r>
          </a:p>
          <a:p>
            <a:r>
              <a:rPr lang="ru-RU" dirty="0"/>
              <a:t>Готовность принять разных детей, вне зависимости от их реальных учебных </a:t>
            </a:r>
            <a:r>
              <a:rPr lang="ru-RU" dirty="0" smtClean="0"/>
              <a:t>возможностей</a:t>
            </a:r>
          </a:p>
          <a:p>
            <a:r>
              <a:rPr lang="ru-RU" dirty="0"/>
              <a:t>Умение составлять совместно с другими специалистами программу индивидуального развития </a:t>
            </a:r>
            <a:r>
              <a:rPr lang="ru-RU" dirty="0" smtClean="0"/>
              <a:t>ребенка</a:t>
            </a:r>
          </a:p>
          <a:p>
            <a:r>
              <a:rPr lang="ru-RU" dirty="0"/>
              <a:t>Умение отслеживать динамику развития ребенка</a:t>
            </a:r>
            <a:r>
              <a:rPr lang="ru-RU" dirty="0" smtClean="0"/>
              <a:t>.</a:t>
            </a:r>
          </a:p>
          <a:p>
            <a:r>
              <a:rPr lang="ru-RU" dirty="0"/>
              <a:t>Умение проектировать психологически безопасную и комфортную образовательную среду, знать и уметь проводить профилактику различных форм насилия в </a:t>
            </a:r>
            <a:r>
              <a:rPr lang="ru-RU" dirty="0" smtClean="0"/>
              <a:t>школе и др.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800" i="1" dirty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8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365125"/>
            <a:ext cx="9578280" cy="1325563"/>
          </a:xfrm>
        </p:spPr>
        <p:txBody>
          <a:bodyPr>
            <a:normAutofit/>
          </a:bodyPr>
          <a:lstStyle/>
          <a:p>
            <a:r>
              <a:rPr lang="ru-RU" sz="3700" b="1" dirty="0" smtClean="0">
                <a:solidFill>
                  <a:srgbClr val="002060"/>
                </a:solidFill>
              </a:rPr>
              <a:t>Новые компетенции профессионального стандарта педагога (учитель, воспитатель)</a:t>
            </a:r>
            <a:endParaRPr lang="ru-RU" sz="37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400" dirty="0" smtClean="0"/>
              <a:t>Работа с </a:t>
            </a:r>
            <a:r>
              <a:rPr lang="ru-RU" sz="2400" u="sng" dirty="0" smtClean="0"/>
              <a:t>одаренными обучающимися</a:t>
            </a:r>
            <a:endParaRPr lang="ru-RU" sz="2400" dirty="0" smtClean="0"/>
          </a:p>
          <a:p>
            <a:pPr lvl="0"/>
            <a:r>
              <a:rPr lang="ru-RU" sz="2400" dirty="0" smtClean="0"/>
              <a:t>Работа в условиях реализации школой программ </a:t>
            </a:r>
            <a:r>
              <a:rPr lang="ru-RU" sz="2400" u="sng" dirty="0" smtClean="0"/>
              <a:t>инклюзивного образования</a:t>
            </a:r>
            <a:endParaRPr lang="ru-RU" sz="2400" dirty="0" smtClean="0"/>
          </a:p>
          <a:p>
            <a:pPr lvl="0"/>
            <a:r>
              <a:rPr lang="ru-RU" sz="2400" dirty="0" smtClean="0"/>
              <a:t>Преподавание </a:t>
            </a:r>
            <a:r>
              <a:rPr lang="ru-RU" sz="2400" u="sng" dirty="0" smtClean="0"/>
              <a:t>русского языка</a:t>
            </a:r>
            <a:r>
              <a:rPr lang="ru-RU" sz="2400" dirty="0" smtClean="0"/>
              <a:t> обучающимся, для которых он </a:t>
            </a:r>
            <a:r>
              <a:rPr lang="ru-RU" sz="2400" u="sng" dirty="0" smtClean="0"/>
              <a:t>не является родным</a:t>
            </a:r>
            <a:endParaRPr lang="ru-RU" sz="2400" dirty="0" smtClean="0"/>
          </a:p>
          <a:p>
            <a:pPr lvl="0"/>
            <a:r>
              <a:rPr lang="ru-RU" sz="2400" dirty="0" smtClean="0"/>
              <a:t>Работа с обучающимися массовых школ, имеющими проблемы в развитии</a:t>
            </a:r>
          </a:p>
          <a:p>
            <a:pPr lvl="0"/>
            <a:r>
              <a:rPr lang="ru-RU" sz="2400" dirty="0" smtClean="0"/>
              <a:t>Работа с </a:t>
            </a:r>
            <a:r>
              <a:rPr lang="ru-RU" sz="2400" u="sng" dirty="0" err="1" smtClean="0"/>
              <a:t>девиантными</a:t>
            </a:r>
            <a:r>
              <a:rPr lang="ru-RU" sz="2400" dirty="0" smtClean="0"/>
              <a:t> и социально запущенными </a:t>
            </a:r>
            <a:r>
              <a:rPr lang="ru-RU" sz="2400" u="sng" dirty="0" smtClean="0"/>
              <a:t>обучающимися</a:t>
            </a:r>
            <a:r>
              <a:rPr lang="ru-RU" sz="2400" dirty="0" smtClean="0"/>
              <a:t>, имеющими серьезные отклонения в поведении</a:t>
            </a:r>
          </a:p>
          <a:p>
            <a:pPr lvl="0"/>
            <a:r>
              <a:rPr lang="ru-RU" sz="2400" dirty="0" smtClean="0"/>
              <a:t>Мониторинг и экспертиза качества обучения, соответствующие международным стандартам</a:t>
            </a:r>
          </a:p>
          <a:p>
            <a:endParaRPr lang="ru-RU" sz="27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 smtClean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оценки выполнения требований профессионального стандарта педагога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Итоговая оценка профессиональной деятельности педагога производится по результатам обучения, воспитания и развития </a:t>
            </a:r>
            <a:r>
              <a:rPr lang="ru-RU" sz="2000" b="1" dirty="0" smtClean="0"/>
              <a:t>учащихся.</a:t>
            </a:r>
          </a:p>
          <a:p>
            <a:pPr marL="0" indent="0">
              <a:buNone/>
            </a:pPr>
            <a:r>
              <a:rPr lang="ru-RU" sz="2000" dirty="0" smtClean="0"/>
              <a:t>- Так</a:t>
            </a:r>
            <a:r>
              <a:rPr lang="ru-RU" sz="2000" dirty="0"/>
              <a:t>, в оценке работы педагога с сохранными, способными учащимися в качестве критериев могут рассматриваться высокие учебные достижения и победы в олимпиадах разного уровня.</a:t>
            </a:r>
          </a:p>
          <a:p>
            <a:pPr>
              <a:buNone/>
            </a:pPr>
            <a:r>
              <a:rPr lang="ru-RU" sz="2000" dirty="0" smtClean="0"/>
              <a:t>- По </a:t>
            </a:r>
            <a:r>
              <a:rPr lang="ru-RU" sz="2000" dirty="0"/>
              <a:t>отношению к учащимся, имеющим особенности и ограниченные возможности, в качестве критериев успешной работы педагогами совместно с психологами могут рассматриваться интегративные показатели, свидетельствующие о положительной динамике развития ребенка. (Был – стал.)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Профессиональная </a:t>
            </a:r>
            <a:r>
              <a:rPr lang="ru-RU" sz="2000" dirty="0"/>
              <a:t>деятельность педагога дошкольного образования оценивается только комплексно. </a:t>
            </a:r>
            <a:r>
              <a:rPr lang="ru-RU" sz="2000" i="1" dirty="0"/>
              <a:t>Интегративные показатели оценки деятельности педагога преобладают и в начальной </a:t>
            </a:r>
            <a:r>
              <a:rPr lang="ru-RU" sz="2000" i="1" dirty="0" smtClean="0"/>
              <a:t>школе и т.д.</a:t>
            </a:r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21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Должности и трудовые функции уровневого профессионального стандарта педагога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Autofit/>
          </a:bodyPr>
          <a:lstStyle/>
          <a:p>
            <a:r>
              <a:rPr lang="ru-RU" sz="2000" dirty="0"/>
              <a:t>Введена национальная система учительского роста педагогических работников, в том числе внесены изменения в номенклатуру должностей педагогических </a:t>
            </a:r>
            <a:r>
              <a:rPr lang="ru-RU" sz="2000" dirty="0" smtClean="0"/>
              <a:t>работников: </a:t>
            </a:r>
            <a:endParaRPr lang="ru-RU" sz="20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2000" dirty="0" smtClean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 smtClean="0">
                <a:solidFill>
                  <a:prstClr val="black"/>
                </a:solidFill>
              </a:rPr>
              <a:t>         (А) должность «</a:t>
            </a:r>
            <a:r>
              <a:rPr lang="ru-RU" sz="2000" b="1" dirty="0" smtClean="0">
                <a:solidFill>
                  <a:prstClr val="black"/>
                </a:solidFill>
              </a:rPr>
              <a:t>Учитель»   </a:t>
            </a:r>
            <a:r>
              <a:rPr lang="ru-RU" sz="2000" dirty="0" smtClean="0">
                <a:solidFill>
                  <a:prstClr val="black"/>
                </a:solidFill>
              </a:rPr>
              <a:t> (осуществление профессиональной деятельности, т.е. реализация образовательной программы)</a:t>
            </a:r>
            <a:endParaRPr lang="ru-RU" sz="20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 smtClean="0">
                <a:solidFill>
                  <a:prstClr val="black"/>
                </a:solidFill>
              </a:rPr>
              <a:t>         (В) должность «</a:t>
            </a:r>
            <a:r>
              <a:rPr lang="ru-RU" sz="2000" b="1" dirty="0" smtClean="0">
                <a:solidFill>
                  <a:prstClr val="black"/>
                </a:solidFill>
              </a:rPr>
              <a:t>Старший учитель» </a:t>
            </a:r>
            <a:r>
              <a:rPr lang="ru-RU" sz="2000" dirty="0" smtClean="0">
                <a:solidFill>
                  <a:prstClr val="black"/>
                </a:solidFill>
              </a:rPr>
              <a:t>(</a:t>
            </a:r>
            <a:r>
              <a:rPr lang="ru-RU" sz="2000" dirty="0">
                <a:solidFill>
                  <a:prstClr val="black"/>
                </a:solidFill>
              </a:rPr>
              <a:t>проектирование и реализация </a:t>
            </a:r>
            <a:r>
              <a:rPr lang="ru-RU" sz="2000" dirty="0" smtClean="0">
                <a:solidFill>
                  <a:prstClr val="black"/>
                </a:solidFill>
              </a:rPr>
              <a:t>образовательной программы)  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000" dirty="0" smtClean="0">
                <a:solidFill>
                  <a:prstClr val="black"/>
                </a:solidFill>
              </a:rPr>
              <a:t>         (С) должность «</a:t>
            </a:r>
            <a:r>
              <a:rPr lang="ru-RU" sz="2000" b="1" dirty="0" smtClean="0">
                <a:solidFill>
                  <a:prstClr val="black"/>
                </a:solidFill>
              </a:rPr>
              <a:t>Ведущий учитель» </a:t>
            </a:r>
            <a:r>
              <a:rPr lang="ru-RU" sz="2000" dirty="0" smtClean="0">
                <a:solidFill>
                  <a:prstClr val="black"/>
                </a:solidFill>
              </a:rPr>
              <a:t>(управление </a:t>
            </a:r>
            <a:r>
              <a:rPr lang="ru-RU" sz="2000" dirty="0">
                <a:solidFill>
                  <a:prstClr val="black"/>
                </a:solidFill>
              </a:rPr>
              <a:t>проектированием и реализацией </a:t>
            </a:r>
            <a:r>
              <a:rPr lang="ru-RU" sz="2000" dirty="0" smtClean="0">
                <a:solidFill>
                  <a:prstClr val="black"/>
                </a:solidFill>
              </a:rPr>
              <a:t>ОО)</a:t>
            </a:r>
            <a:endParaRPr lang="ru-RU" sz="2000" i="1" dirty="0" smtClean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81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Заключительные положения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412776"/>
            <a:ext cx="10972800" cy="4037040"/>
          </a:xfrm>
        </p:spPr>
        <p:txBody>
          <a:bodyPr>
            <a:noAutofit/>
          </a:bodyPr>
          <a:lstStyle/>
          <a:p>
            <a:pPr marL="0" indent="0"/>
            <a:r>
              <a:rPr lang="ru-RU" sz="1400" dirty="0" smtClean="0"/>
              <a:t> </a:t>
            </a:r>
            <a:r>
              <a:rPr lang="ru-RU" sz="1800" dirty="0" smtClean="0"/>
              <a:t>Постановление Правительства РФ от 27 июня 2016 года № 584 устанавливает </a:t>
            </a:r>
            <a:r>
              <a:rPr lang="ru-RU" sz="1800" u="sng" dirty="0" smtClean="0"/>
              <a:t>до 1 января 2020 года </a:t>
            </a:r>
            <a:r>
              <a:rPr lang="ru-RU" sz="1800" dirty="0" smtClean="0"/>
              <a:t>переходный период для всех </a:t>
            </a:r>
            <a:r>
              <a:rPr lang="ru-RU" sz="1800" dirty="0" err="1" smtClean="0"/>
              <a:t>профстандартов</a:t>
            </a:r>
            <a:r>
              <a:rPr lang="ru-RU" sz="1800" dirty="0" smtClean="0"/>
              <a:t>.</a:t>
            </a:r>
          </a:p>
          <a:p>
            <a:pPr marL="0" indent="0"/>
            <a:r>
              <a:rPr lang="ru-RU" sz="1800" dirty="0" smtClean="0"/>
              <a:t>В </a:t>
            </a:r>
            <a:r>
              <a:rPr lang="ru-RU" sz="1800" dirty="0"/>
              <a:t>соответствии со ст. 196 ТК РФ подготовка работников и </a:t>
            </a:r>
            <a:r>
              <a:rPr lang="ru-RU" sz="1800" dirty="0" smtClean="0"/>
              <a:t>ДПО работников </a:t>
            </a:r>
            <a:r>
              <a:rPr lang="ru-RU" sz="1800" dirty="0"/>
              <a:t>осуществляются на условиях и в порядке, которые определяются </a:t>
            </a:r>
            <a:r>
              <a:rPr lang="ru-RU" sz="1800" dirty="0" smtClean="0"/>
              <a:t>коллективным </a:t>
            </a:r>
            <a:r>
              <a:rPr lang="ru-RU" sz="1800" dirty="0"/>
              <a:t>договором, соглашениями, трудовым договором</a:t>
            </a:r>
            <a:r>
              <a:rPr lang="ru-RU" sz="1800" dirty="0" smtClean="0"/>
              <a:t>.</a:t>
            </a:r>
          </a:p>
          <a:p>
            <a:pPr marL="0" indent="0"/>
            <a:r>
              <a:rPr lang="ru-RU" sz="1800" b="1" dirty="0" smtClean="0"/>
              <a:t>Некоторые </a:t>
            </a:r>
            <a:r>
              <a:rPr lang="ru-RU" sz="1800" b="1" dirty="0"/>
              <a:t>обязательные требования к квалификации и особые условия допуска к </a:t>
            </a:r>
            <a:r>
              <a:rPr lang="ru-RU" sz="1800" b="1" dirty="0" smtClean="0"/>
              <a:t>работе: </a:t>
            </a:r>
          </a:p>
          <a:p>
            <a:pPr>
              <a:buFontTx/>
              <a:buChar char="-"/>
            </a:pPr>
            <a:r>
              <a:rPr lang="ru-RU" sz="1800" dirty="0" smtClean="0"/>
              <a:t>Федеральный </a:t>
            </a:r>
            <a:r>
              <a:rPr lang="ru-RU" sz="1800" dirty="0"/>
              <a:t>закон от 29 декабря 2012 г. N 273-ФЗ "Об образовании в Российской Федерации", </a:t>
            </a:r>
            <a:r>
              <a:rPr lang="ru-RU" sz="1800" dirty="0">
                <a:hlinkClick r:id="rId3"/>
              </a:rPr>
              <a:t>статьи </a:t>
            </a:r>
            <a:r>
              <a:rPr lang="ru-RU" sz="1800" dirty="0" smtClean="0">
                <a:hlinkClick r:id="rId3"/>
              </a:rPr>
              <a:t>46</a:t>
            </a:r>
            <a:r>
              <a:rPr lang="ru-RU" sz="1800" dirty="0" smtClean="0"/>
              <a:t> (право на занятие </a:t>
            </a:r>
            <a:r>
              <a:rPr lang="ru-RU" sz="1800" dirty="0" err="1" smtClean="0"/>
              <a:t>педдеятельностью</a:t>
            </a:r>
            <a:r>
              <a:rPr lang="ru-RU" sz="1800" dirty="0" smtClean="0"/>
              <a:t>),</a:t>
            </a:r>
            <a:r>
              <a:rPr lang="ru-RU" sz="1800" dirty="0"/>
              <a:t> </a:t>
            </a:r>
            <a:r>
              <a:rPr lang="ru-RU" sz="1800" dirty="0" smtClean="0">
                <a:hlinkClick r:id="rId4"/>
              </a:rPr>
              <a:t>48</a:t>
            </a:r>
            <a:r>
              <a:rPr lang="ru-RU" sz="1800" dirty="0" smtClean="0"/>
              <a:t> (обязанности и ответственность </a:t>
            </a:r>
            <a:r>
              <a:rPr lang="ru-RU" sz="1800" dirty="0" err="1" smtClean="0"/>
              <a:t>педработников</a:t>
            </a:r>
            <a:r>
              <a:rPr lang="ru-RU" sz="1800" dirty="0" smtClean="0"/>
              <a:t>),</a:t>
            </a:r>
            <a:r>
              <a:rPr lang="ru-RU" sz="1800" dirty="0"/>
              <a:t> </a:t>
            </a:r>
            <a:r>
              <a:rPr lang="ru-RU" sz="1800" dirty="0" smtClean="0">
                <a:hlinkClick r:id="rId5"/>
              </a:rPr>
              <a:t>49</a:t>
            </a:r>
            <a:r>
              <a:rPr lang="ru-RU" sz="1800" dirty="0" smtClean="0"/>
              <a:t> (аттестация </a:t>
            </a:r>
            <a:r>
              <a:rPr lang="ru-RU" sz="1800" dirty="0" err="1" smtClean="0"/>
              <a:t>педработников</a:t>
            </a:r>
            <a:r>
              <a:rPr lang="ru-RU" sz="1800" dirty="0" smtClean="0"/>
              <a:t>),</a:t>
            </a:r>
            <a:r>
              <a:rPr lang="ru-RU" sz="1800" dirty="0"/>
              <a:t> </a:t>
            </a:r>
            <a:r>
              <a:rPr lang="ru-RU" sz="1800" dirty="0" smtClean="0">
                <a:hlinkClick r:id="rId6"/>
              </a:rPr>
              <a:t>51</a:t>
            </a:r>
            <a:r>
              <a:rPr lang="ru-RU" sz="1800" dirty="0" smtClean="0"/>
              <a:t> (правовой статус руководителя ОО) ,</a:t>
            </a:r>
            <a:r>
              <a:rPr lang="ru-RU" sz="1800" dirty="0"/>
              <a:t> </a:t>
            </a:r>
            <a:r>
              <a:rPr lang="ru-RU" sz="1800" dirty="0" smtClean="0">
                <a:hlinkClick r:id="rId7"/>
              </a:rPr>
              <a:t>52</a:t>
            </a:r>
            <a:r>
              <a:rPr lang="ru-RU" sz="1800" dirty="0" smtClean="0"/>
              <a:t>(иные работники ОО)</a:t>
            </a:r>
          </a:p>
          <a:p>
            <a:pPr>
              <a:buFontTx/>
              <a:buChar char="-"/>
            </a:pPr>
            <a:r>
              <a:rPr lang="ru-RU" sz="1800" dirty="0"/>
              <a:t>Трудовой кодекс РФ</a:t>
            </a:r>
            <a:r>
              <a:rPr lang="ru-RU" sz="1800" dirty="0" smtClean="0"/>
              <a:t>, </a:t>
            </a:r>
            <a:r>
              <a:rPr lang="ru-RU" sz="1800" dirty="0"/>
              <a:t> </a:t>
            </a:r>
            <a:r>
              <a:rPr lang="ru-RU" sz="1800" dirty="0">
                <a:hlinkClick r:id="rId8"/>
              </a:rPr>
              <a:t>статьи </a:t>
            </a:r>
            <a:r>
              <a:rPr lang="ru-RU" sz="1800" dirty="0" smtClean="0">
                <a:hlinkClick r:id="rId8"/>
              </a:rPr>
              <a:t>57, 69</a:t>
            </a:r>
            <a:r>
              <a:rPr lang="ru-RU" sz="1800" dirty="0" smtClean="0"/>
              <a:t>, 195.3,</a:t>
            </a:r>
            <a:r>
              <a:rPr lang="ru-RU" sz="1800" dirty="0"/>
              <a:t> </a:t>
            </a:r>
            <a:r>
              <a:rPr lang="ru-RU" sz="1800" dirty="0">
                <a:hlinkClick r:id="rId9"/>
              </a:rPr>
              <a:t>213</a:t>
            </a:r>
            <a:r>
              <a:rPr lang="ru-RU" sz="1800" dirty="0"/>
              <a:t>, </a:t>
            </a:r>
            <a:r>
              <a:rPr lang="ru-RU" sz="1800" dirty="0">
                <a:hlinkClick r:id="rId10"/>
              </a:rPr>
              <a:t>225</a:t>
            </a:r>
            <a:r>
              <a:rPr lang="ru-RU" sz="1800" dirty="0"/>
              <a:t>, </a:t>
            </a:r>
            <a:r>
              <a:rPr lang="ru-RU" sz="1800" dirty="0">
                <a:hlinkClick r:id="rId11"/>
              </a:rPr>
              <a:t>331</a:t>
            </a:r>
            <a:r>
              <a:rPr lang="ru-RU" sz="1800" dirty="0"/>
              <a:t>, </a:t>
            </a:r>
            <a:r>
              <a:rPr lang="ru-RU" sz="1800" dirty="0" smtClean="0">
                <a:hlinkClick r:id="rId12"/>
              </a:rPr>
              <a:t>351.1</a:t>
            </a:r>
            <a:endParaRPr lang="ru-RU" sz="1800" dirty="0" smtClean="0"/>
          </a:p>
          <a:p>
            <a:r>
              <a:rPr lang="ru-RU" sz="1800" i="1" dirty="0" smtClean="0">
                <a:solidFill>
                  <a:srgbClr val="C00000"/>
                </a:solidFill>
              </a:rPr>
              <a:t>За неприменение и неправильное применение </a:t>
            </a:r>
            <a:r>
              <a:rPr lang="ru-RU" sz="1600" i="1" dirty="0" smtClean="0">
                <a:solidFill>
                  <a:srgbClr val="C00000"/>
                </a:solidFill>
              </a:rPr>
              <a:t>(не соблюдение обязательных требований законодательства</a:t>
            </a:r>
            <a:r>
              <a:rPr lang="ru-RU" sz="1800" i="1" dirty="0" smtClean="0">
                <a:solidFill>
                  <a:srgbClr val="C00000"/>
                </a:solidFill>
              </a:rPr>
              <a:t>) </a:t>
            </a:r>
            <a:r>
              <a:rPr lang="ru-RU" sz="1800" i="1" dirty="0" err="1" smtClean="0">
                <a:solidFill>
                  <a:srgbClr val="C00000"/>
                </a:solidFill>
              </a:rPr>
              <a:t>профстандартов</a:t>
            </a:r>
            <a:r>
              <a:rPr lang="ru-RU" sz="1800" i="1" dirty="0" smtClean="0">
                <a:solidFill>
                  <a:srgbClr val="C00000"/>
                </a:solidFill>
              </a:rPr>
              <a:t> работодателю может быть выдано предписание, а также может быть привлечен к административной ответственности</a:t>
            </a:r>
            <a:r>
              <a:rPr lang="ru-RU" sz="1800" i="1" dirty="0">
                <a:solidFill>
                  <a:srgbClr val="C00000"/>
                </a:solidFill>
              </a:rPr>
              <a:t/>
            </a:r>
            <a:br>
              <a:rPr lang="ru-RU" sz="1800" i="1" dirty="0">
                <a:solidFill>
                  <a:srgbClr val="C00000"/>
                </a:solidFill>
              </a:rPr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 smtClean="0"/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53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-171400"/>
            <a:ext cx="12191999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65125"/>
            <a:ext cx="9506272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Дальнейшие шаги…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3460976"/>
          </a:xfrm>
        </p:spPr>
        <p:txBody>
          <a:bodyPr>
            <a:noAutofit/>
          </a:bodyPr>
          <a:lstStyle/>
          <a:p>
            <a:r>
              <a:rPr lang="ru-RU" sz="2000" dirty="0" smtClean="0"/>
              <a:t>Разработка и утверждение Плана мероприятий («дорожной карты») Министерства образования и науки РТ по введению национальной системы учительского роста, в том числе профессиональных </a:t>
            </a:r>
            <a:r>
              <a:rPr lang="ru-RU" sz="2000" dirty="0" smtClean="0"/>
              <a:t>стандартов</a:t>
            </a:r>
          </a:p>
          <a:p>
            <a:r>
              <a:rPr lang="ru-RU" sz="2000" dirty="0"/>
              <a:t>План </a:t>
            </a:r>
            <a:r>
              <a:rPr lang="ru-RU" sz="2000" dirty="0" smtClean="0"/>
              <a:t>внедрения </a:t>
            </a:r>
            <a:r>
              <a:rPr lang="ru-RU" sz="2000" dirty="0"/>
              <a:t>профессионального стандарта </a:t>
            </a:r>
            <a:r>
              <a:rPr lang="ru-RU" sz="2000" dirty="0" smtClean="0"/>
              <a:t>педагога в школе</a:t>
            </a:r>
            <a:endParaRPr lang="ru-RU" sz="2000" dirty="0" smtClean="0"/>
          </a:p>
          <a:p>
            <a:r>
              <a:rPr lang="ru-RU" sz="2000" dirty="0" smtClean="0"/>
              <a:t>Проведение МОиН РТ проектных семинаров по введению профессиональных стандартов</a:t>
            </a:r>
          </a:p>
          <a:p>
            <a:r>
              <a:rPr lang="ru-RU" sz="2000" b="1" dirty="0" smtClean="0"/>
              <a:t>Первый семинар состоится во второй половине апреля т.г.</a:t>
            </a:r>
          </a:p>
          <a:p>
            <a:r>
              <a:rPr lang="ru-RU" sz="2000" dirty="0" smtClean="0"/>
              <a:t>Организация подготовительных этапов на уровне ОО:</a:t>
            </a:r>
          </a:p>
          <a:p>
            <a:pPr>
              <a:buFontTx/>
              <a:buChar char="-"/>
            </a:pPr>
            <a:r>
              <a:rPr lang="ru-RU" sz="2000" i="1" dirty="0" smtClean="0"/>
              <a:t>подготовка и переподготовка кадров;</a:t>
            </a:r>
          </a:p>
          <a:p>
            <a:pPr>
              <a:buFontTx/>
              <a:buChar char="-"/>
            </a:pPr>
            <a:r>
              <a:rPr lang="ru-RU" sz="2000" i="1" dirty="0"/>
              <a:t>п</a:t>
            </a:r>
            <a:r>
              <a:rPr lang="ru-RU" sz="2000" i="1" dirty="0" smtClean="0"/>
              <a:t>роведение педагогических советов;</a:t>
            </a:r>
          </a:p>
          <a:p>
            <a:pPr>
              <a:buFontTx/>
              <a:buChar char="-"/>
            </a:pPr>
            <a:r>
              <a:rPr lang="ru-RU" sz="2000" i="1" dirty="0" smtClean="0"/>
              <a:t>разработка локальных актов в соответствии с требованиями стандартов (коллективный договор, должностная инструкция, соглашение, трудовой договор …)</a:t>
            </a:r>
          </a:p>
        </p:txBody>
      </p:sp>
      <p:pic>
        <p:nvPicPr>
          <p:cNvPr id="5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" y="0"/>
            <a:ext cx="1487487" cy="9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43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6" y="72364"/>
            <a:ext cx="12192000" cy="6848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6" descr="http://aksubayevo.ru/images/uploads/news/2018/4/27/1196c3f59c37977c9cec81ac355e0df1_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4" t="10591" r="22009" b="36450"/>
          <a:stretch/>
        </p:blipFill>
        <p:spPr bwMode="auto">
          <a:xfrm>
            <a:off x="22506" y="44624"/>
            <a:ext cx="1512168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05" y="0"/>
            <a:ext cx="11770602" cy="6517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66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202141"/>
            <a:ext cx="10357420" cy="665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7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88640"/>
            <a:ext cx="11733337" cy="756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53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7" y="114300"/>
            <a:ext cx="6531372" cy="675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69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51" t="17957" r="8832" b="10357"/>
          <a:stretch/>
        </p:blipFill>
        <p:spPr bwMode="auto">
          <a:xfrm>
            <a:off x="767408" y="332657"/>
            <a:ext cx="10728103" cy="5243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6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9416" y="908719"/>
            <a:ext cx="1094521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Внедрение </a:t>
            </a:r>
            <a:r>
              <a:rPr lang="ru-RU" sz="2400" dirty="0" err="1">
                <a:solidFill>
                  <a:srgbClr val="FF0000"/>
                </a:solidFill>
              </a:rPr>
              <a:t>профстандарта</a:t>
            </a:r>
            <a:r>
              <a:rPr lang="ru-RU" sz="2400" dirty="0">
                <a:solidFill>
                  <a:srgbClr val="FF0000"/>
                </a:solidFill>
              </a:rPr>
              <a:t> педагога 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r>
              <a:rPr lang="ru-RU" dirty="0" smtClean="0"/>
              <a:t>Какого-либо </a:t>
            </a:r>
            <a:r>
              <a:rPr lang="ru-RU" dirty="0"/>
              <a:t>разработанного плана, направленного на </a:t>
            </a:r>
            <a:r>
              <a:rPr lang="ru-RU" dirty="0" err="1"/>
              <a:t>регламентизацию</a:t>
            </a:r>
            <a:r>
              <a:rPr lang="ru-RU" dirty="0"/>
              <a:t> внедрения ПС, не существует, все происходит индивидуально. </a:t>
            </a:r>
            <a:endParaRPr lang="ru-RU" dirty="0" smtClean="0"/>
          </a:p>
          <a:p>
            <a:r>
              <a:rPr lang="ru-RU" dirty="0" smtClean="0"/>
              <a:t>Перечень </a:t>
            </a:r>
            <a:r>
              <a:rPr lang="ru-RU" dirty="0"/>
              <a:t>действий администрации учебного заведения, вводящего профессиональный стандарт, будет таким: </a:t>
            </a:r>
            <a:endParaRPr lang="ru-RU" dirty="0" smtClean="0"/>
          </a:p>
          <a:p>
            <a:r>
              <a:rPr lang="ru-RU" b="1" dirty="0" smtClean="0">
                <a:solidFill>
                  <a:srgbClr val="0070C0"/>
                </a:solidFill>
              </a:rPr>
              <a:t>Шаг </a:t>
            </a:r>
            <a:r>
              <a:rPr lang="ru-RU" b="1" dirty="0">
                <a:solidFill>
                  <a:srgbClr val="0070C0"/>
                </a:solidFill>
              </a:rPr>
              <a:t>1.Определить состав комиссии по внедрению, рабочей </a:t>
            </a:r>
            <a:r>
              <a:rPr lang="ru-RU" b="1" dirty="0" smtClean="0">
                <a:solidFill>
                  <a:srgbClr val="0070C0"/>
                </a:solidFill>
              </a:rPr>
              <a:t>группы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Шаг </a:t>
            </a:r>
            <a:r>
              <a:rPr lang="ru-RU" b="1" dirty="0">
                <a:solidFill>
                  <a:srgbClr val="0070C0"/>
                </a:solidFill>
              </a:rPr>
              <a:t>2.Составить список стандартов, необходимых для использования в конкретной организации. Это производится путем сверки штатного расписания (указанных в нем должностей) и ПС. Мероприятие фиксируется в итоговом протоколе комиссии. </a:t>
            </a:r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Шаг </a:t>
            </a:r>
            <a:r>
              <a:rPr lang="ru-RU" b="1" dirty="0">
                <a:solidFill>
                  <a:srgbClr val="0070C0"/>
                </a:solidFill>
              </a:rPr>
              <a:t>3.Исследование документооборота учебного заведения в части содержания трудовых договоров и разнообразных локальных нормативных актов, внесение необходимых корректив в соглашения с педагогами. </a:t>
            </a:r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Шаг </a:t>
            </a:r>
            <a:r>
              <a:rPr lang="ru-RU" b="1" dirty="0">
                <a:solidFill>
                  <a:srgbClr val="0070C0"/>
                </a:solidFill>
              </a:rPr>
              <a:t>4.Проверка работников, их квалификации на соответствие требованиям ПС и оформление последующего отчета для руководства образовательного </a:t>
            </a:r>
            <a:r>
              <a:rPr lang="ru-RU" b="1" dirty="0" smtClean="0">
                <a:solidFill>
                  <a:srgbClr val="0070C0"/>
                </a:solidFill>
              </a:rPr>
              <a:t>заведения.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34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344" y="-772150"/>
            <a:ext cx="11233248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В </a:t>
            </a:r>
            <a:r>
              <a:rPr lang="ru-RU" b="1" dirty="0">
                <a:solidFill>
                  <a:srgbClr val="FF0000"/>
                </a:solidFill>
              </a:rPr>
              <a:t>какие локальные нормативные акты будут внесены изменения в процессе введения </a:t>
            </a:r>
            <a:r>
              <a:rPr lang="ru-RU" b="1" dirty="0" err="1">
                <a:solidFill>
                  <a:srgbClr val="FF0000"/>
                </a:solidFill>
              </a:rPr>
              <a:t>профстандартов</a:t>
            </a:r>
            <a:r>
              <a:rPr lang="ru-RU" b="1" dirty="0" smtClean="0">
                <a:solidFill>
                  <a:srgbClr val="FF0000"/>
                </a:solidFill>
              </a:rPr>
              <a:t>?</a:t>
            </a:r>
          </a:p>
          <a:p>
            <a:endParaRPr lang="ru-RU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Положение об аттестации (в связи с вступлением в силу ФЗ «О независимой оценке квалификации» и необходимостью проводить аттестацию в соответствии с требованиями </a:t>
            </a:r>
            <a:r>
              <a:rPr lang="ru-RU" dirty="0" err="1"/>
              <a:t>профстандартов</a:t>
            </a:r>
            <a:r>
              <a:rPr lang="ru-RU" dirty="0"/>
              <a:t>);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Положение об обучении (в связи с изменением трудовых функций педагога);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Положение о премировании (о стимулировании) (в связи с изменением трудовых функций педагога и появлением у него среди обязательных функций тех, за которые раньше предполагались стимулирующие выплаты);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Положение о структурных подразделениях;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Штатное расписание (в связи с требованиями к квалификациям педагогов-предметников, преподавателей начальной школы, русского языка, математики);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Должностные инструкции (в связи с изменением трудовых функций);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Трудовые договоры (в связи с изменением трудовых функций и оплаты труда).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226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08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10524</TotalTime>
  <Words>1558</Words>
  <Application>Microsoft Office PowerPoint</Application>
  <PresentationFormat>Произвольный</PresentationFormat>
  <Paragraphs>154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Тема Office</vt:lpstr>
      <vt:lpstr>5_Тема Office</vt:lpstr>
      <vt:lpstr>3_Тема Office</vt:lpstr>
      <vt:lpstr>Презентация PowerPoint</vt:lpstr>
      <vt:lpstr>Профессиональные стандарты</vt:lpstr>
      <vt:lpstr>Профессиональные стандарты в сфере образования  Педагог – ключевая фигура реформирования образования.  «В деле обучения и воспитания, во всем школьном деле ничего нельзя улучшить, минуя голову учителя» (К.Д. Ушинский). </vt:lpstr>
      <vt:lpstr>Профессиональный стандарт педагога (учитель, воспитатель)</vt:lpstr>
      <vt:lpstr>Профессиональный стандарт педагога (учитель, воспитатель)</vt:lpstr>
      <vt:lpstr>Профессиональный стандарт педагога (учитель, воспитатель)</vt:lpstr>
      <vt:lpstr>Требования к профессиональному стандарту педагога</vt:lpstr>
      <vt:lpstr>Характеристика стандарта</vt:lpstr>
      <vt:lpstr>Профессиональный стандарт педагога выполняет функции, призванные:</vt:lpstr>
      <vt:lpstr>Содержание стандарта педагога  Часть первая: обучение </vt:lpstr>
      <vt:lpstr>Содержание стандарта педагога Часть вторая: воспитательная работа  </vt:lpstr>
      <vt:lpstr>Содержание стандарта педагога   Часть третья: развитие </vt:lpstr>
      <vt:lpstr>Новые компетенции профессионального стандарта педагога (учитель, воспитатель)</vt:lpstr>
      <vt:lpstr>Методы оценки выполнения требований профессионального стандарта педагога</vt:lpstr>
      <vt:lpstr>Должности и трудовые функции уровневого профессионального стандарта педагога</vt:lpstr>
      <vt:lpstr>Заключительные положения</vt:lpstr>
      <vt:lpstr>Дальнейшие шаги…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Выбор педагогами образовательных организаций  для повышения квалификации в 2016 году</dc:title>
  <dc:creator>Giniatullina</dc:creator>
  <cp:lastModifiedBy>USER</cp:lastModifiedBy>
  <cp:revision>905</cp:revision>
  <cp:lastPrinted>2019-10-11T08:46:27Z</cp:lastPrinted>
  <dcterms:created xsi:type="dcterms:W3CDTF">2015-12-30T06:08:30Z</dcterms:created>
  <dcterms:modified xsi:type="dcterms:W3CDTF">2019-10-11T08:50:52Z</dcterms:modified>
</cp:coreProperties>
</file>